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25" r:id="rId3"/>
  </p:sldMasterIdLst>
  <p:notesMasterIdLst>
    <p:notesMasterId r:id="rId49"/>
  </p:notesMasterIdLst>
  <p:sldIdLst>
    <p:sldId id="256" r:id="rId4"/>
    <p:sldId id="342" r:id="rId5"/>
    <p:sldId id="263" r:id="rId6"/>
    <p:sldId id="258" r:id="rId7"/>
    <p:sldId id="259" r:id="rId8"/>
    <p:sldId id="265" r:id="rId9"/>
    <p:sldId id="260" r:id="rId10"/>
    <p:sldId id="334" r:id="rId11"/>
    <p:sldId id="261" r:id="rId12"/>
    <p:sldId id="264" r:id="rId13"/>
    <p:sldId id="335" r:id="rId14"/>
    <p:sldId id="267" r:id="rId15"/>
    <p:sldId id="362" r:id="rId16"/>
    <p:sldId id="268" r:id="rId17"/>
    <p:sldId id="338" r:id="rId18"/>
    <p:sldId id="266" r:id="rId19"/>
    <p:sldId id="269" r:id="rId20"/>
    <p:sldId id="340" r:id="rId21"/>
    <p:sldId id="309" r:id="rId22"/>
    <p:sldId id="291" r:id="rId23"/>
    <p:sldId id="296" r:id="rId24"/>
    <p:sldId id="337" r:id="rId25"/>
    <p:sldId id="297" r:id="rId26"/>
    <p:sldId id="344" r:id="rId27"/>
    <p:sldId id="345" r:id="rId28"/>
    <p:sldId id="346" r:id="rId29"/>
    <p:sldId id="347" r:id="rId30"/>
    <p:sldId id="358" r:id="rId31"/>
    <p:sldId id="348" r:id="rId32"/>
    <p:sldId id="349" r:id="rId33"/>
    <p:sldId id="350" r:id="rId34"/>
    <p:sldId id="351" r:id="rId35"/>
    <p:sldId id="352" r:id="rId36"/>
    <p:sldId id="353" r:id="rId37"/>
    <p:sldId id="354" r:id="rId38"/>
    <p:sldId id="355" r:id="rId39"/>
    <p:sldId id="356" r:id="rId40"/>
    <p:sldId id="357" r:id="rId41"/>
    <p:sldId id="360" r:id="rId42"/>
    <p:sldId id="361" r:id="rId43"/>
    <p:sldId id="298" r:id="rId44"/>
    <p:sldId id="299" r:id="rId45"/>
    <p:sldId id="341" r:id="rId46"/>
    <p:sldId id="343" r:id="rId47"/>
    <p:sldId id="33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6" d="100"/>
          <a:sy n="66" d="100"/>
        </p:scale>
        <p:origin x="102"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6AEF8-19FE-40C0-BECA-47E821FC41B0}" type="datetimeFigureOut">
              <a:rPr lang="en-US" smtClean="0"/>
              <a:t>10/22/2019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0EE09-FB0D-4749-AEA1-2B564CD2147C}" type="slidenum">
              <a:rPr lang="en-US" smtClean="0"/>
              <a:t>‹#›</a:t>
            </a:fld>
            <a:endParaRPr lang="en-US"/>
          </a:p>
        </p:txBody>
      </p:sp>
    </p:spTree>
    <p:extLst>
      <p:ext uri="{BB962C8B-B14F-4D97-AF65-F5344CB8AC3E}">
        <p14:creationId xmlns:p14="http://schemas.microsoft.com/office/powerpoint/2010/main" val="3207544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B67C8-5980-4B19-885C-AAB9D5D430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179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A3C12-40D9-4C88-BDCC-09322319DB3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170493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A3C12-40D9-4C88-BDCC-09322319DB3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116017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A3C12-40D9-4C88-BDCC-09322319DB3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9834D-C937-40B7-BBE2-19C9F6EF9E4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70086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A3C12-40D9-4C88-BDCC-09322319DB3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3464908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A3C12-40D9-4C88-BDCC-09322319DB3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9834D-C937-40B7-BBE2-19C9F6EF9E4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8209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A3C12-40D9-4C88-BDCC-09322319DB3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920727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3C12-40D9-4C88-BDCC-09322319DB3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3866632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3C12-40D9-4C88-BDCC-09322319DB3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21047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490DCCDE-F332-4162-B47F-46C8E6A7DE84}" type="datetimeFigureOut">
              <a:rPr lang="en-US" smtClean="0"/>
              <a:pPr/>
              <a:t>10/22/2019</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50402F0-391C-4BC2-8A1A-F7ABE4B7373B}" type="slidenum">
              <a:rPr lang="en-US" smtClean="0"/>
              <a:pPr/>
              <a:t>‹#›</a:t>
            </a:fld>
            <a:endParaRPr lang="en-US" dirty="0"/>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3285873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0DCCDE-F332-4162-B47F-46C8E6A7DE84}" type="datetimeFigureOut">
              <a:rPr lang="en-US" smtClean="0"/>
              <a:pPr/>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0402F0-391C-4BC2-8A1A-F7ABE4B7373B}" type="slidenum">
              <a:rPr lang="en-US" smtClean="0"/>
              <a:pPr/>
              <a:t>‹#›</a:t>
            </a:fld>
            <a:endParaRPr lang="en-US" dirty="0"/>
          </a:p>
        </p:txBody>
      </p:sp>
    </p:spTree>
    <p:extLst>
      <p:ext uri="{BB962C8B-B14F-4D97-AF65-F5344CB8AC3E}">
        <p14:creationId xmlns:p14="http://schemas.microsoft.com/office/powerpoint/2010/main" val="2554943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90DCCDE-F332-4162-B47F-46C8E6A7DE84}" type="datetimeFigureOut">
              <a:rPr lang="en-US" smtClean="0"/>
              <a:pPr/>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0402F0-391C-4BC2-8A1A-F7ABE4B7373B}" type="slidenum">
              <a:rPr lang="en-US" smtClean="0"/>
              <a:pPr/>
              <a:t>‹#›</a:t>
            </a:fld>
            <a:endParaRPr lang="en-US" dirty="0"/>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11620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A3C12-40D9-4C88-BDCC-09322319DB3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1256964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90DCCDE-F332-4162-B47F-46C8E6A7DE84}" type="datetimeFigureOut">
              <a:rPr lang="en-US" smtClean="0"/>
              <a:pPr/>
              <a:t>10/22/2019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0402F0-391C-4BC2-8A1A-F7ABE4B7373B}" type="slidenum">
              <a:rPr lang="en-US" smtClean="0"/>
              <a:pPr/>
              <a:t>‹#›</a:t>
            </a:fld>
            <a:endParaRPr lang="en-US" dirty="0"/>
          </a:p>
        </p:txBody>
      </p:sp>
    </p:spTree>
    <p:extLst>
      <p:ext uri="{BB962C8B-B14F-4D97-AF65-F5344CB8AC3E}">
        <p14:creationId xmlns:p14="http://schemas.microsoft.com/office/powerpoint/2010/main" val="1374527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90DCCDE-F332-4162-B47F-46C8E6A7DE84}" type="datetimeFigureOut">
              <a:rPr lang="en-US" smtClean="0"/>
              <a:pPr/>
              <a:t>10/22/2019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0402F0-391C-4BC2-8A1A-F7ABE4B7373B}" type="slidenum">
              <a:rPr lang="en-US" smtClean="0"/>
              <a:pPr/>
              <a:t>‹#›</a:t>
            </a:fld>
            <a:endParaRPr lang="en-US" dirty="0"/>
          </a:p>
        </p:txBody>
      </p:sp>
    </p:spTree>
    <p:extLst>
      <p:ext uri="{BB962C8B-B14F-4D97-AF65-F5344CB8AC3E}">
        <p14:creationId xmlns:p14="http://schemas.microsoft.com/office/powerpoint/2010/main" val="62033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490DCCDE-F332-4162-B47F-46C8E6A7DE84}" type="datetimeFigureOut">
              <a:rPr lang="en-US" smtClean="0"/>
              <a:pPr/>
              <a:t>10/22/2019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0402F0-391C-4BC2-8A1A-F7ABE4B7373B}" type="slidenum">
              <a:rPr lang="en-US" smtClean="0"/>
              <a:pPr/>
              <a:t>‹#›</a:t>
            </a:fld>
            <a:endParaRPr lang="en-US" dirty="0"/>
          </a:p>
        </p:txBody>
      </p:sp>
    </p:spTree>
    <p:extLst>
      <p:ext uri="{BB962C8B-B14F-4D97-AF65-F5344CB8AC3E}">
        <p14:creationId xmlns:p14="http://schemas.microsoft.com/office/powerpoint/2010/main" val="1954944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Date Placeholder 1"/>
          <p:cNvSpPr>
            <a:spLocks noGrp="1"/>
          </p:cNvSpPr>
          <p:nvPr>
            <p:ph type="dt" sz="half" idx="10"/>
          </p:nvPr>
        </p:nvSpPr>
        <p:spPr/>
        <p:txBody>
          <a:bodyPr/>
          <a:lstStyle/>
          <a:p>
            <a:fld id="{490DCCDE-F332-4162-B47F-46C8E6A7DE84}" type="datetimeFigureOut">
              <a:rPr lang="en-US" smtClean="0"/>
              <a:pPr/>
              <a:t>10/22/2019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0402F0-391C-4BC2-8A1A-F7ABE4B7373B}" type="slidenum">
              <a:rPr lang="en-US" smtClean="0"/>
              <a:pPr/>
              <a:t>‹#›</a:t>
            </a:fld>
            <a:endParaRPr lang="en-US" dirty="0"/>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142054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90DCCDE-F332-4162-B47F-46C8E6A7DE84}" type="datetimeFigureOut">
              <a:rPr lang="en-US" smtClean="0"/>
              <a:pPr/>
              <a:t>10/22/2019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0402F0-391C-4BC2-8A1A-F7ABE4B7373B}" type="slidenum">
              <a:rPr lang="en-US" smtClean="0"/>
              <a:pPr/>
              <a:t>‹#›</a:t>
            </a:fld>
            <a:endParaRPr lang="en-US" dirty="0"/>
          </a:p>
        </p:txBody>
      </p:sp>
    </p:spTree>
    <p:extLst>
      <p:ext uri="{BB962C8B-B14F-4D97-AF65-F5344CB8AC3E}">
        <p14:creationId xmlns:p14="http://schemas.microsoft.com/office/powerpoint/2010/main" val="743907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490DCCDE-F332-4162-B47F-46C8E6A7DE84}" type="datetimeFigureOut">
              <a:rPr lang="en-US" smtClean="0"/>
              <a:pPr/>
              <a:t>10/22/2019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0402F0-391C-4BC2-8A1A-F7ABE4B7373B}" type="slidenum">
              <a:rPr lang="en-US" smtClean="0"/>
              <a:pPr/>
              <a:t>‹#›</a:t>
            </a:fld>
            <a:endParaRPr lang="en-US" dirty="0"/>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028900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0DCCDE-F332-4162-B47F-46C8E6A7DE84}" type="datetimeFigureOut">
              <a:rPr lang="en-US" smtClean="0"/>
              <a:pPr/>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0402F0-391C-4BC2-8A1A-F7ABE4B7373B}" type="slidenum">
              <a:rPr lang="en-US" smtClean="0"/>
              <a:pPr/>
              <a:t>‹#›</a:t>
            </a:fld>
            <a:endParaRPr lang="en-US" dirty="0"/>
          </a:p>
        </p:txBody>
      </p:sp>
    </p:spTree>
    <p:extLst>
      <p:ext uri="{BB962C8B-B14F-4D97-AF65-F5344CB8AC3E}">
        <p14:creationId xmlns:p14="http://schemas.microsoft.com/office/powerpoint/2010/main" val="3503536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0DCCDE-F332-4162-B47F-46C8E6A7DE84}" type="datetimeFigureOut">
              <a:rPr lang="en-US" smtClean="0"/>
              <a:pPr/>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0402F0-391C-4BC2-8A1A-F7ABE4B7373B}" type="slidenum">
              <a:rPr lang="en-US" smtClean="0"/>
              <a:pPr/>
              <a:t>‹#›</a:t>
            </a:fld>
            <a:endParaRPr lang="en-US" dirty="0"/>
          </a:p>
        </p:txBody>
      </p:sp>
    </p:spTree>
    <p:extLst>
      <p:ext uri="{BB962C8B-B14F-4D97-AF65-F5344CB8AC3E}">
        <p14:creationId xmlns:p14="http://schemas.microsoft.com/office/powerpoint/2010/main" val="458724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63F96A-AD7B-4F14-90A4-1C53E354727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D6342-85B9-4458-A5D4-70266A6649C0}"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991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63F96A-AD7B-4F14-90A4-1C53E354727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D6342-85B9-4458-A5D4-70266A6649C0}" type="slidenum">
              <a:rPr lang="en-US" smtClean="0"/>
              <a:t>‹#›</a:t>
            </a:fld>
            <a:endParaRPr lang="en-US"/>
          </a:p>
        </p:txBody>
      </p:sp>
    </p:spTree>
    <p:extLst>
      <p:ext uri="{BB962C8B-B14F-4D97-AF65-F5344CB8AC3E}">
        <p14:creationId xmlns:p14="http://schemas.microsoft.com/office/powerpoint/2010/main" val="232098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A3C12-40D9-4C88-BDCC-09322319DB3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1139334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63F96A-AD7B-4F14-90A4-1C53E354727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D6342-85B9-4458-A5D4-70266A6649C0}"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53881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63F96A-AD7B-4F14-90A4-1C53E3547271}"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D6342-85B9-4458-A5D4-70266A6649C0}" type="slidenum">
              <a:rPr lang="en-US" smtClean="0"/>
              <a:t>‹#›</a:t>
            </a:fld>
            <a:endParaRPr lang="en-US"/>
          </a:p>
        </p:txBody>
      </p:sp>
    </p:spTree>
    <p:extLst>
      <p:ext uri="{BB962C8B-B14F-4D97-AF65-F5344CB8AC3E}">
        <p14:creationId xmlns:p14="http://schemas.microsoft.com/office/powerpoint/2010/main" val="1313533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3F96A-AD7B-4F14-90A4-1C53E3547271}"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D6342-85B9-4458-A5D4-70266A6649C0}"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59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63F96A-AD7B-4F14-90A4-1C53E3547271}"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D6342-85B9-4458-A5D4-70266A6649C0}" type="slidenum">
              <a:rPr lang="en-US" smtClean="0"/>
              <a:t>‹#›</a:t>
            </a:fld>
            <a:endParaRPr lang="en-US"/>
          </a:p>
        </p:txBody>
      </p:sp>
    </p:spTree>
    <p:extLst>
      <p:ext uri="{BB962C8B-B14F-4D97-AF65-F5344CB8AC3E}">
        <p14:creationId xmlns:p14="http://schemas.microsoft.com/office/powerpoint/2010/main" val="54811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3F96A-AD7B-4F14-90A4-1C53E3547271}"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D6342-85B9-4458-A5D4-70266A6649C0}" type="slidenum">
              <a:rPr lang="en-US" smtClean="0"/>
              <a:t>‹#›</a:t>
            </a:fld>
            <a:endParaRPr lang="en-US"/>
          </a:p>
        </p:txBody>
      </p:sp>
    </p:spTree>
    <p:extLst>
      <p:ext uri="{BB962C8B-B14F-4D97-AF65-F5344CB8AC3E}">
        <p14:creationId xmlns:p14="http://schemas.microsoft.com/office/powerpoint/2010/main" val="900083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63F96A-AD7B-4F14-90A4-1C53E3547271}"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D6342-85B9-4458-A5D4-70266A6649C0}"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915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63F96A-AD7B-4F14-90A4-1C53E3547271}"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D6342-85B9-4458-A5D4-70266A6649C0}" type="slidenum">
              <a:rPr lang="en-US" smtClean="0"/>
              <a:t>‹#›</a:t>
            </a:fld>
            <a:endParaRPr lang="en-US"/>
          </a:p>
        </p:txBody>
      </p:sp>
    </p:spTree>
    <p:extLst>
      <p:ext uri="{BB962C8B-B14F-4D97-AF65-F5344CB8AC3E}">
        <p14:creationId xmlns:p14="http://schemas.microsoft.com/office/powerpoint/2010/main" val="1542601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63F96A-AD7B-4F14-90A4-1C53E354727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D6342-85B9-4458-A5D4-70266A6649C0}" type="slidenum">
              <a:rPr lang="en-US" smtClean="0"/>
              <a:t>‹#›</a:t>
            </a:fld>
            <a:endParaRPr lang="en-US"/>
          </a:p>
        </p:txBody>
      </p:sp>
    </p:spTree>
    <p:extLst>
      <p:ext uri="{BB962C8B-B14F-4D97-AF65-F5344CB8AC3E}">
        <p14:creationId xmlns:p14="http://schemas.microsoft.com/office/powerpoint/2010/main" val="849386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3F96A-AD7B-4F14-90A4-1C53E3547271}"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D6342-85B9-4458-A5D4-70266A6649C0}" type="slidenum">
              <a:rPr lang="en-US" smtClean="0"/>
              <a:t>‹#›</a:t>
            </a:fld>
            <a:endParaRPr lang="en-US"/>
          </a:p>
        </p:txBody>
      </p:sp>
    </p:spTree>
    <p:extLst>
      <p:ext uri="{BB962C8B-B14F-4D97-AF65-F5344CB8AC3E}">
        <p14:creationId xmlns:p14="http://schemas.microsoft.com/office/powerpoint/2010/main" val="95055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A3C12-40D9-4C88-BDCC-09322319DB31}"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51587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A3C12-40D9-4C88-BDCC-09322319DB31}"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400041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A3C12-40D9-4C88-BDCC-09322319DB31}"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329966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A3C12-40D9-4C88-BDCC-09322319DB31}"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217361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AA3C12-40D9-4C88-BDCC-09322319DB31}"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110101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AA3C12-40D9-4C88-BDCC-09322319DB31}"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9834D-C937-40B7-BBE2-19C9F6EF9E44}" type="slidenum">
              <a:rPr lang="en-US" smtClean="0"/>
              <a:t>‹#›</a:t>
            </a:fld>
            <a:endParaRPr lang="en-US"/>
          </a:p>
        </p:txBody>
      </p:sp>
    </p:spTree>
    <p:extLst>
      <p:ext uri="{BB962C8B-B14F-4D97-AF65-F5344CB8AC3E}">
        <p14:creationId xmlns:p14="http://schemas.microsoft.com/office/powerpoint/2010/main" val="198467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AA3C12-40D9-4C88-BDCC-09322319DB31}" type="datetimeFigureOut">
              <a:rPr lang="en-US" smtClean="0"/>
              <a:t>10/22/2019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79834D-C937-40B7-BBE2-19C9F6EF9E44}" type="slidenum">
              <a:rPr lang="en-US" smtClean="0"/>
              <a:t>‹#›</a:t>
            </a:fld>
            <a:endParaRPr lang="en-US"/>
          </a:p>
        </p:txBody>
      </p:sp>
    </p:spTree>
    <p:extLst>
      <p:ext uri="{BB962C8B-B14F-4D97-AF65-F5344CB8AC3E}">
        <p14:creationId xmlns:p14="http://schemas.microsoft.com/office/powerpoint/2010/main" val="2106716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90DCCDE-F332-4162-B47F-46C8E6A7DE84}" type="datetimeFigureOut">
              <a:rPr lang="en-US" smtClean="0"/>
              <a:pPr/>
              <a:t>10/22/2019</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50402F0-391C-4BC2-8A1A-F7ABE4B7373B}" type="slidenum">
              <a:rPr lang="en-US" smtClean="0"/>
              <a:pPr/>
              <a:t>‹#›</a:t>
            </a:fld>
            <a:endParaRPr lang="en-US"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2515522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3163F96A-AD7B-4F14-90A4-1C53E3547271}" type="datetimeFigureOut">
              <a:rPr lang="en-US" smtClean="0"/>
              <a:t>10/22/2019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A31D6342-85B9-4458-A5D4-70266A6649C0}" type="slidenum">
              <a:rPr lang="en-US" smtClean="0"/>
              <a:t>‹#›</a:t>
            </a:fld>
            <a:endParaRPr lang="en-US"/>
          </a:p>
        </p:txBody>
      </p:sp>
    </p:spTree>
    <p:extLst>
      <p:ext uri="{BB962C8B-B14F-4D97-AF65-F5344CB8AC3E}">
        <p14:creationId xmlns:p14="http://schemas.microsoft.com/office/powerpoint/2010/main" val="219655939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3.jpeg"/><Relationship Id="rId5" Type="http://schemas.openxmlformats.org/officeDocument/2006/relationships/image" Target="../media/image14.gif"/><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WAcAcO4jVfw"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jparsil@familymedical.org" TargetMode="External"/><Relationship Id="rId2" Type="http://schemas.openxmlformats.org/officeDocument/2006/relationships/hyperlink" Target="mailto:asmith@familymedical.org" TargetMode="External"/><Relationship Id="rId1" Type="http://schemas.openxmlformats.org/officeDocument/2006/relationships/slideLayout" Target="../slideLayouts/slideLayout2.xml"/><Relationship Id="rId5" Type="http://schemas.openxmlformats.org/officeDocument/2006/relationships/hyperlink" Target="mailto:jferguson@familymedical.org" TargetMode="External"/><Relationship Id="rId4" Type="http://schemas.openxmlformats.org/officeDocument/2006/relationships/hyperlink" Target="mailto:mgilliam@familymedical.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C399-6DED-4ABC-9E3D-4AB0CF7C3961}"/>
              </a:ext>
            </a:extLst>
          </p:cNvPr>
          <p:cNvSpPr>
            <a:spLocks noGrp="1"/>
          </p:cNvSpPr>
          <p:nvPr>
            <p:ph type="ctrTitle"/>
          </p:nvPr>
        </p:nvSpPr>
        <p:spPr/>
        <p:txBody>
          <a:bodyPr/>
          <a:lstStyle/>
          <a:p>
            <a:r>
              <a:rPr lang="en-US" dirty="0"/>
              <a:t>Family Medical Center of MI, Inc.</a:t>
            </a:r>
          </a:p>
        </p:txBody>
      </p:sp>
      <p:sp>
        <p:nvSpPr>
          <p:cNvPr id="3" name="Subtitle 2">
            <a:extLst>
              <a:ext uri="{FF2B5EF4-FFF2-40B4-BE49-F238E27FC236}">
                <a16:creationId xmlns:a16="http://schemas.microsoft.com/office/drawing/2014/main" id="{5252C81C-6160-462C-8641-372E850C5D80}"/>
              </a:ext>
            </a:extLst>
          </p:cNvPr>
          <p:cNvSpPr>
            <a:spLocks noGrp="1"/>
          </p:cNvSpPr>
          <p:nvPr>
            <p:ph type="subTitle" idx="1"/>
          </p:nvPr>
        </p:nvSpPr>
        <p:spPr/>
        <p:txBody>
          <a:bodyPr>
            <a:normAutofit/>
          </a:bodyPr>
          <a:lstStyle/>
          <a:p>
            <a:r>
              <a:rPr lang="en-US" sz="2400" dirty="0"/>
              <a:t>School-Based Behavioral Health: </a:t>
            </a:r>
          </a:p>
          <a:p>
            <a:r>
              <a:rPr lang="en-US" sz="2400" dirty="0"/>
              <a:t>Increasing Access to Care in Rural Michigan </a:t>
            </a:r>
          </a:p>
        </p:txBody>
      </p:sp>
    </p:spTree>
    <p:extLst>
      <p:ext uri="{BB962C8B-B14F-4D97-AF65-F5344CB8AC3E}">
        <p14:creationId xmlns:p14="http://schemas.microsoft.com/office/powerpoint/2010/main" val="139850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7A0F-BCA4-4257-A36C-8A5E68DA229C}"/>
              </a:ext>
            </a:extLst>
          </p:cNvPr>
          <p:cNvSpPr>
            <a:spLocks noGrp="1"/>
          </p:cNvSpPr>
          <p:nvPr>
            <p:ph type="title"/>
          </p:nvPr>
        </p:nvSpPr>
        <p:spPr/>
        <p:txBody>
          <a:bodyPr/>
          <a:lstStyle/>
          <a:p>
            <a:r>
              <a:rPr lang="en-US" dirty="0"/>
              <a:t>FMC’s Long History of Collaboration</a:t>
            </a:r>
          </a:p>
        </p:txBody>
      </p:sp>
      <p:sp>
        <p:nvSpPr>
          <p:cNvPr id="3" name="Content Placeholder 2">
            <a:extLst>
              <a:ext uri="{FF2B5EF4-FFF2-40B4-BE49-F238E27FC236}">
                <a16:creationId xmlns:a16="http://schemas.microsoft.com/office/drawing/2014/main" id="{D6CC45BE-11B9-468C-BA05-FE8665803727}"/>
              </a:ext>
            </a:extLst>
          </p:cNvPr>
          <p:cNvSpPr>
            <a:spLocks noGrp="1"/>
          </p:cNvSpPr>
          <p:nvPr>
            <p:ph idx="1"/>
          </p:nvPr>
        </p:nvSpPr>
        <p:spPr>
          <a:xfrm>
            <a:off x="677334" y="1577009"/>
            <a:ext cx="8596668" cy="4464353"/>
          </a:xfrm>
        </p:spPr>
        <p:txBody>
          <a:bodyPr/>
          <a:lstStyle/>
          <a:p>
            <a:r>
              <a:rPr lang="en-US" sz="2400" dirty="0"/>
              <a:t> Safety Net Organizations</a:t>
            </a:r>
          </a:p>
          <a:p>
            <a:pPr lvl="1"/>
            <a:r>
              <a:rPr lang="en-US" sz="2400" dirty="0"/>
              <a:t>Community Mental Health</a:t>
            </a:r>
          </a:p>
          <a:p>
            <a:pPr lvl="1"/>
            <a:r>
              <a:rPr lang="en-US" sz="2400" dirty="0"/>
              <a:t>Local Health Departments</a:t>
            </a:r>
          </a:p>
          <a:p>
            <a:r>
              <a:rPr lang="en-US" sz="2400" dirty="0"/>
              <a:t>Social Services Organizations</a:t>
            </a:r>
          </a:p>
          <a:p>
            <a:pPr lvl="1"/>
            <a:r>
              <a:rPr lang="en-US" sz="2400" dirty="0"/>
              <a:t>Department of Health and Human Services</a:t>
            </a:r>
          </a:p>
          <a:p>
            <a:r>
              <a:rPr lang="en-US" sz="2400" dirty="0"/>
              <a:t>Hospital Systems</a:t>
            </a:r>
          </a:p>
          <a:p>
            <a:r>
              <a:rPr lang="en-US" sz="2400" dirty="0"/>
              <a:t>Community-Based Providers</a:t>
            </a:r>
          </a:p>
          <a:p>
            <a:r>
              <a:rPr lang="en-US" sz="2400" dirty="0"/>
              <a:t>Schools </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96755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BC59-012F-44C3-B131-E2FC8268B79B}"/>
              </a:ext>
            </a:extLst>
          </p:cNvPr>
          <p:cNvSpPr>
            <a:spLocks noGrp="1"/>
          </p:cNvSpPr>
          <p:nvPr>
            <p:ph type="title"/>
          </p:nvPr>
        </p:nvSpPr>
        <p:spPr/>
        <p:txBody>
          <a:bodyPr/>
          <a:lstStyle/>
          <a:p>
            <a:r>
              <a:rPr lang="en-US" dirty="0"/>
              <a:t>Recognizing Unmet Behavioral Health Need in the Service Area</a:t>
            </a:r>
          </a:p>
        </p:txBody>
      </p:sp>
    </p:spTree>
    <p:extLst>
      <p:ext uri="{BB962C8B-B14F-4D97-AF65-F5344CB8AC3E}">
        <p14:creationId xmlns:p14="http://schemas.microsoft.com/office/powerpoint/2010/main" val="98375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B4A635-F4A2-42EC-9B41-F25584C7070C}"/>
              </a:ext>
            </a:extLst>
          </p:cNvPr>
          <p:cNvSpPr>
            <a:spLocks noGrp="1"/>
          </p:cNvSpPr>
          <p:nvPr>
            <p:ph type="title"/>
          </p:nvPr>
        </p:nvSpPr>
        <p:spPr/>
        <p:txBody>
          <a:bodyPr>
            <a:normAutofit/>
          </a:bodyPr>
          <a:lstStyle/>
          <a:p>
            <a:r>
              <a:rPr lang="en-US" sz="2400" dirty="0"/>
              <a:t>Need</a:t>
            </a:r>
          </a:p>
        </p:txBody>
      </p:sp>
      <p:sp>
        <p:nvSpPr>
          <p:cNvPr id="3" name="Content Placeholder 2">
            <a:extLst>
              <a:ext uri="{FF2B5EF4-FFF2-40B4-BE49-F238E27FC236}">
                <a16:creationId xmlns:a16="http://schemas.microsoft.com/office/drawing/2014/main" id="{A1B6B8AC-03C3-4FC8-8BB5-34EA23152F3A}"/>
              </a:ext>
            </a:extLst>
          </p:cNvPr>
          <p:cNvSpPr>
            <a:spLocks noGrp="1"/>
          </p:cNvSpPr>
          <p:nvPr>
            <p:ph idx="1"/>
          </p:nvPr>
        </p:nvSpPr>
        <p:spPr>
          <a:xfrm>
            <a:off x="677334" y="1152939"/>
            <a:ext cx="8596668" cy="5333586"/>
          </a:xfrm>
        </p:spPr>
        <p:txBody>
          <a:bodyPr>
            <a:normAutofit/>
          </a:bodyPr>
          <a:lstStyle/>
          <a:p>
            <a:r>
              <a:rPr lang="en-US" sz="2000" dirty="0"/>
              <a:t>It is estimated that between 2% and 13% of US children have some type of mental health condition, many of which go undiagnosed and/or untreated.</a:t>
            </a:r>
          </a:p>
          <a:p>
            <a:pPr marL="0" indent="0">
              <a:buNone/>
            </a:pPr>
            <a:r>
              <a:rPr lang="en-US" sz="2000" dirty="0"/>
              <a:t> </a:t>
            </a:r>
          </a:p>
          <a:p>
            <a:r>
              <a:rPr lang="en-US" sz="2000" dirty="0"/>
              <a:t>Undiagnosed and untreated mental health disorders among children can result in </a:t>
            </a:r>
          </a:p>
          <a:p>
            <a:pPr lvl="1"/>
            <a:r>
              <a:rPr lang="en-US" sz="2000" dirty="0"/>
              <a:t>poor school performance  </a:t>
            </a:r>
          </a:p>
          <a:p>
            <a:pPr lvl="1"/>
            <a:r>
              <a:rPr lang="en-US" sz="2000" dirty="0"/>
              <a:t>absenteeism</a:t>
            </a:r>
          </a:p>
          <a:p>
            <a:pPr lvl="1"/>
            <a:r>
              <a:rPr lang="en-US" sz="2000" dirty="0"/>
              <a:t>poor conflict resolution </a:t>
            </a:r>
          </a:p>
          <a:p>
            <a:pPr lvl="1"/>
            <a:r>
              <a:rPr lang="en-US" sz="2000" dirty="0"/>
              <a:t>family trouble </a:t>
            </a:r>
          </a:p>
          <a:p>
            <a:pPr lvl="1"/>
            <a:r>
              <a:rPr lang="en-US" sz="2000" dirty="0"/>
              <a:t>violence</a:t>
            </a:r>
          </a:p>
          <a:p>
            <a:pPr lvl="1"/>
            <a:r>
              <a:rPr lang="en-US" sz="2000" dirty="0"/>
              <a:t>suicide</a:t>
            </a:r>
          </a:p>
          <a:p>
            <a:endParaRPr lang="en-US" sz="2000" dirty="0"/>
          </a:p>
          <a:p>
            <a:pPr marL="0" indent="0">
              <a:buNone/>
            </a:pPr>
            <a:endParaRPr lang="en-US" dirty="0"/>
          </a:p>
        </p:txBody>
      </p:sp>
    </p:spTree>
    <p:extLst>
      <p:ext uri="{BB962C8B-B14F-4D97-AF65-F5344CB8AC3E}">
        <p14:creationId xmlns:p14="http://schemas.microsoft.com/office/powerpoint/2010/main" val="80123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DF365-69B4-49C6-9291-D0C738005B9C}"/>
              </a:ext>
            </a:extLst>
          </p:cNvPr>
          <p:cNvSpPr>
            <a:spLocks noGrp="1"/>
          </p:cNvSpPr>
          <p:nvPr>
            <p:ph idx="1"/>
          </p:nvPr>
        </p:nvSpPr>
        <p:spPr>
          <a:xfrm>
            <a:off x="677334" y="667657"/>
            <a:ext cx="8596668" cy="5373705"/>
          </a:xfrm>
        </p:spPr>
        <p:txBody>
          <a:bodyPr>
            <a:normAutofit/>
          </a:bodyPr>
          <a:lstStyle/>
          <a:p>
            <a:r>
              <a:rPr lang="en-US" b="1" dirty="0">
                <a:solidFill>
                  <a:prstClr val="black">
                    <a:lumMod val="75000"/>
                    <a:lumOff val="25000"/>
                  </a:prstClr>
                </a:solidFill>
              </a:rPr>
              <a:t>Substance abuse disorders </a:t>
            </a:r>
            <a:r>
              <a:rPr lang="en-US" dirty="0">
                <a:solidFill>
                  <a:prstClr val="black">
                    <a:lumMod val="75000"/>
                    <a:lumOff val="25000"/>
                  </a:prstClr>
                </a:solidFill>
              </a:rPr>
              <a:t>are also a major concern among children and adolescents, particularly among those with undiagnosed or untreated underlying mental health issues</a:t>
            </a:r>
          </a:p>
          <a:p>
            <a:pPr marL="0" indent="0">
              <a:buNone/>
            </a:pPr>
            <a:endParaRPr lang="en-US" dirty="0">
              <a:solidFill>
                <a:prstClr val="black">
                  <a:lumMod val="75000"/>
                  <a:lumOff val="25000"/>
                </a:prstClr>
              </a:solidFill>
            </a:endParaRPr>
          </a:p>
          <a:p>
            <a:pPr lvl="1">
              <a:spcBef>
                <a:spcPts val="0"/>
              </a:spcBef>
              <a:buClr>
                <a:srgbClr val="90C226"/>
              </a:buClr>
            </a:pPr>
            <a:r>
              <a:rPr lang="en-US" sz="1800" b="1" dirty="0">
                <a:solidFill>
                  <a:prstClr val="black">
                    <a:lumMod val="75000"/>
                    <a:lumOff val="25000"/>
                  </a:prstClr>
                </a:solidFill>
              </a:rPr>
              <a:t>16% </a:t>
            </a:r>
            <a:r>
              <a:rPr lang="en-US" sz="1800" dirty="0">
                <a:solidFill>
                  <a:prstClr val="black">
                    <a:lumMod val="75000"/>
                    <a:lumOff val="25000"/>
                  </a:prstClr>
                </a:solidFill>
              </a:rPr>
              <a:t>of high school students in Michigan reported trying </a:t>
            </a:r>
            <a:r>
              <a:rPr lang="en-US" sz="1800" b="1" dirty="0">
                <a:solidFill>
                  <a:prstClr val="black">
                    <a:lumMod val="75000"/>
                    <a:lumOff val="25000"/>
                  </a:prstClr>
                </a:solidFill>
              </a:rPr>
              <a:t>alcohol</a:t>
            </a:r>
            <a:r>
              <a:rPr lang="en-US" sz="1800" dirty="0">
                <a:solidFill>
                  <a:prstClr val="black">
                    <a:lumMod val="75000"/>
                    <a:lumOff val="25000"/>
                  </a:prstClr>
                </a:solidFill>
              </a:rPr>
              <a:t> for this first time before age thirteen. </a:t>
            </a:r>
          </a:p>
          <a:p>
            <a:pPr marL="457200" lvl="1" indent="0">
              <a:spcBef>
                <a:spcPts val="0"/>
              </a:spcBef>
              <a:buClr>
                <a:srgbClr val="90C226"/>
              </a:buClr>
              <a:buNone/>
            </a:pPr>
            <a:endParaRPr lang="en-US" sz="1800" dirty="0">
              <a:solidFill>
                <a:prstClr val="black">
                  <a:lumMod val="75000"/>
                  <a:lumOff val="25000"/>
                </a:prstClr>
              </a:solidFill>
            </a:endParaRPr>
          </a:p>
          <a:p>
            <a:pPr lvl="1">
              <a:spcBef>
                <a:spcPts val="0"/>
              </a:spcBef>
              <a:buClr>
                <a:srgbClr val="90C226"/>
              </a:buClr>
            </a:pPr>
            <a:r>
              <a:rPr lang="en-US" sz="1800" b="1" dirty="0">
                <a:solidFill>
                  <a:prstClr val="black">
                    <a:lumMod val="75000"/>
                    <a:lumOff val="25000"/>
                  </a:prstClr>
                </a:solidFill>
              </a:rPr>
              <a:t>18%</a:t>
            </a:r>
            <a:r>
              <a:rPr lang="en-US" sz="1800" dirty="0">
                <a:solidFill>
                  <a:prstClr val="black">
                    <a:lumMod val="75000"/>
                    <a:lumOff val="25000"/>
                  </a:prstClr>
                </a:solidFill>
              </a:rPr>
              <a:t> reported </a:t>
            </a:r>
            <a:r>
              <a:rPr lang="en-US" sz="1800" b="1" dirty="0">
                <a:solidFill>
                  <a:prstClr val="black">
                    <a:lumMod val="75000"/>
                    <a:lumOff val="25000"/>
                  </a:prstClr>
                </a:solidFill>
              </a:rPr>
              <a:t>binge drinking </a:t>
            </a:r>
            <a:r>
              <a:rPr lang="en-US" sz="1800" dirty="0">
                <a:solidFill>
                  <a:prstClr val="black">
                    <a:lumMod val="75000"/>
                    <a:lumOff val="25000"/>
                  </a:prstClr>
                </a:solidFill>
              </a:rPr>
              <a:t>in the last 30 days as defined by five or more drinks over a couple of hours. </a:t>
            </a:r>
          </a:p>
          <a:p>
            <a:pPr marL="457200" lvl="1" indent="0">
              <a:spcBef>
                <a:spcPts val="0"/>
              </a:spcBef>
              <a:buClr>
                <a:srgbClr val="90C226"/>
              </a:buClr>
              <a:buNone/>
            </a:pPr>
            <a:endParaRPr lang="en-US" sz="1800" dirty="0">
              <a:solidFill>
                <a:prstClr val="black">
                  <a:lumMod val="75000"/>
                  <a:lumOff val="25000"/>
                </a:prstClr>
              </a:solidFill>
            </a:endParaRPr>
          </a:p>
          <a:p>
            <a:pPr lvl="1">
              <a:spcBef>
                <a:spcPts val="0"/>
              </a:spcBef>
              <a:buClr>
                <a:srgbClr val="90C226"/>
              </a:buClr>
            </a:pPr>
            <a:r>
              <a:rPr lang="en-US" sz="1800" b="1" dirty="0">
                <a:solidFill>
                  <a:prstClr val="black">
                    <a:lumMod val="75000"/>
                    <a:lumOff val="25000"/>
                  </a:prstClr>
                </a:solidFill>
              </a:rPr>
              <a:t>35%</a:t>
            </a:r>
            <a:r>
              <a:rPr lang="en-US" sz="1800" dirty="0">
                <a:solidFill>
                  <a:prstClr val="black">
                    <a:lumMod val="75000"/>
                    <a:lumOff val="25000"/>
                  </a:prstClr>
                </a:solidFill>
              </a:rPr>
              <a:t> reported having ever used </a:t>
            </a:r>
            <a:r>
              <a:rPr lang="en-US" sz="1800" b="1" dirty="0">
                <a:solidFill>
                  <a:prstClr val="black">
                    <a:lumMod val="75000"/>
                    <a:lumOff val="25000"/>
                  </a:prstClr>
                </a:solidFill>
              </a:rPr>
              <a:t>marijuana</a:t>
            </a:r>
          </a:p>
          <a:p>
            <a:pPr marL="457200" lvl="1" indent="0">
              <a:spcBef>
                <a:spcPts val="0"/>
              </a:spcBef>
              <a:buClr>
                <a:srgbClr val="90C226"/>
              </a:buClr>
              <a:buNone/>
            </a:pPr>
            <a:endParaRPr lang="en-US" sz="1800" dirty="0">
              <a:solidFill>
                <a:prstClr val="black">
                  <a:lumMod val="75000"/>
                  <a:lumOff val="25000"/>
                </a:prstClr>
              </a:solidFill>
            </a:endParaRPr>
          </a:p>
          <a:p>
            <a:pPr lvl="1">
              <a:spcBef>
                <a:spcPts val="0"/>
              </a:spcBef>
              <a:buClr>
                <a:srgbClr val="90C226"/>
              </a:buClr>
            </a:pPr>
            <a:r>
              <a:rPr lang="en-US" sz="1800" b="1" dirty="0">
                <a:solidFill>
                  <a:prstClr val="black">
                    <a:lumMod val="75000"/>
                    <a:lumOff val="25000"/>
                  </a:prstClr>
                </a:solidFill>
              </a:rPr>
              <a:t>10%</a:t>
            </a:r>
            <a:r>
              <a:rPr lang="en-US" sz="1800" dirty="0">
                <a:solidFill>
                  <a:prstClr val="black">
                    <a:lumMod val="75000"/>
                    <a:lumOff val="25000"/>
                  </a:prstClr>
                </a:solidFill>
              </a:rPr>
              <a:t> reported having ever used </a:t>
            </a:r>
            <a:r>
              <a:rPr lang="en-US" sz="1800" b="1" dirty="0">
                <a:solidFill>
                  <a:prstClr val="black">
                    <a:lumMod val="75000"/>
                    <a:lumOff val="25000"/>
                  </a:prstClr>
                </a:solidFill>
              </a:rPr>
              <a:t>inhalants</a:t>
            </a:r>
            <a:r>
              <a:rPr lang="en-US" sz="1800" dirty="0">
                <a:solidFill>
                  <a:prstClr val="black">
                    <a:lumMod val="75000"/>
                    <a:lumOff val="25000"/>
                  </a:prstClr>
                </a:solidFill>
              </a:rPr>
              <a:t> and </a:t>
            </a:r>
            <a:r>
              <a:rPr lang="en-US" sz="1800" b="1" dirty="0">
                <a:solidFill>
                  <a:prstClr val="black">
                    <a:lumMod val="75000"/>
                    <a:lumOff val="25000"/>
                  </a:prstClr>
                </a:solidFill>
              </a:rPr>
              <a:t>6%</a:t>
            </a:r>
            <a:r>
              <a:rPr lang="en-US" sz="1800" dirty="0">
                <a:solidFill>
                  <a:prstClr val="black">
                    <a:lumMod val="75000"/>
                    <a:lumOff val="25000"/>
                  </a:prstClr>
                </a:solidFill>
              </a:rPr>
              <a:t> reported using </a:t>
            </a:r>
            <a:r>
              <a:rPr lang="en-US" sz="1800" b="1" dirty="0">
                <a:solidFill>
                  <a:prstClr val="black">
                    <a:lumMod val="75000"/>
                    <a:lumOff val="25000"/>
                  </a:prstClr>
                </a:solidFill>
              </a:rPr>
              <a:t>non-prescription pain killers </a:t>
            </a:r>
            <a:r>
              <a:rPr lang="en-US" sz="1800" dirty="0">
                <a:solidFill>
                  <a:prstClr val="black">
                    <a:lumMod val="75000"/>
                    <a:lumOff val="25000"/>
                  </a:prstClr>
                </a:solidFill>
              </a:rPr>
              <a:t>in the past year</a:t>
            </a:r>
          </a:p>
          <a:p>
            <a:endParaRPr lang="en-US" dirty="0"/>
          </a:p>
        </p:txBody>
      </p:sp>
    </p:spTree>
    <p:extLst>
      <p:ext uri="{BB962C8B-B14F-4D97-AF65-F5344CB8AC3E}">
        <p14:creationId xmlns:p14="http://schemas.microsoft.com/office/powerpoint/2010/main" val="124570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7E92-D81C-4ADC-AF12-67642944AFFA}"/>
              </a:ext>
            </a:extLst>
          </p:cNvPr>
          <p:cNvSpPr>
            <a:spLocks noGrp="1"/>
          </p:cNvSpPr>
          <p:nvPr>
            <p:ph type="title"/>
          </p:nvPr>
        </p:nvSpPr>
        <p:spPr>
          <a:xfrm>
            <a:off x="677334" y="609600"/>
            <a:ext cx="8596668" cy="833438"/>
          </a:xfrm>
        </p:spPr>
        <p:txBody>
          <a:bodyPr>
            <a:normAutofit/>
          </a:bodyPr>
          <a:lstStyle/>
          <a:p>
            <a:r>
              <a:rPr lang="en-US" sz="3600" dirty="0"/>
              <a:t>Behavioral Health Concerns in Youth</a:t>
            </a:r>
          </a:p>
        </p:txBody>
      </p:sp>
      <p:sp>
        <p:nvSpPr>
          <p:cNvPr id="3" name="Content Placeholder 2">
            <a:extLst>
              <a:ext uri="{FF2B5EF4-FFF2-40B4-BE49-F238E27FC236}">
                <a16:creationId xmlns:a16="http://schemas.microsoft.com/office/drawing/2014/main" id="{22C7ADC9-5695-4DB3-B2C6-2D47BE06D171}"/>
              </a:ext>
            </a:extLst>
          </p:cNvPr>
          <p:cNvSpPr>
            <a:spLocks noGrp="1"/>
          </p:cNvSpPr>
          <p:nvPr>
            <p:ph idx="1"/>
          </p:nvPr>
        </p:nvSpPr>
        <p:spPr>
          <a:xfrm>
            <a:off x="838200" y="1285461"/>
            <a:ext cx="10515600" cy="4891502"/>
          </a:xfrm>
        </p:spPr>
        <p:txBody>
          <a:bodyPr>
            <a:normAutofit fontScale="32500" lnSpcReduction="20000"/>
          </a:bodyPr>
          <a:lstStyle/>
          <a:p>
            <a:pPr marL="0" indent="0">
              <a:spcBef>
                <a:spcPts val="0"/>
              </a:spcBef>
              <a:buNone/>
            </a:pPr>
            <a:endParaRPr lang="en-US" sz="6400" dirty="0"/>
          </a:p>
          <a:p>
            <a:pPr marL="0" indent="0">
              <a:lnSpc>
                <a:spcPct val="170000"/>
              </a:lnSpc>
              <a:spcBef>
                <a:spcPts val="0"/>
              </a:spcBef>
              <a:buNone/>
            </a:pPr>
            <a:r>
              <a:rPr lang="en-US" sz="6400" b="1" dirty="0"/>
              <a:t>The most frequently identified behavioral health issues among children and adolescents include:</a:t>
            </a:r>
          </a:p>
          <a:p>
            <a:pPr lvl="0">
              <a:lnSpc>
                <a:spcPct val="170000"/>
              </a:lnSpc>
              <a:spcBef>
                <a:spcPts val="0"/>
              </a:spcBef>
            </a:pPr>
            <a:r>
              <a:rPr lang="en-US" sz="6400" dirty="0"/>
              <a:t>Adjustment Disorders</a:t>
            </a:r>
          </a:p>
          <a:p>
            <a:pPr lvl="0">
              <a:lnSpc>
                <a:spcPct val="170000"/>
              </a:lnSpc>
              <a:spcBef>
                <a:spcPts val="0"/>
              </a:spcBef>
            </a:pPr>
            <a:r>
              <a:rPr lang="en-US" sz="6400" dirty="0"/>
              <a:t>Anxiety</a:t>
            </a:r>
          </a:p>
          <a:p>
            <a:pPr lvl="0">
              <a:lnSpc>
                <a:spcPct val="170000"/>
              </a:lnSpc>
              <a:spcBef>
                <a:spcPts val="0"/>
              </a:spcBef>
            </a:pPr>
            <a:r>
              <a:rPr lang="en-US" sz="6400" dirty="0"/>
              <a:t>Attention Deficit Hyperactivity Disorder (ADHD)</a:t>
            </a:r>
          </a:p>
          <a:p>
            <a:pPr lvl="0">
              <a:lnSpc>
                <a:spcPct val="170000"/>
              </a:lnSpc>
              <a:spcBef>
                <a:spcPts val="0"/>
              </a:spcBef>
            </a:pPr>
            <a:r>
              <a:rPr lang="en-US" sz="6400" dirty="0"/>
              <a:t>Depression</a:t>
            </a:r>
          </a:p>
          <a:p>
            <a:pPr lvl="0">
              <a:lnSpc>
                <a:spcPct val="170000"/>
              </a:lnSpc>
              <a:spcBef>
                <a:spcPts val="0"/>
              </a:spcBef>
            </a:pPr>
            <a:r>
              <a:rPr lang="en-US" sz="6400" dirty="0"/>
              <a:t>Post-Traumatic Stress Disorder (PTSD)</a:t>
            </a:r>
          </a:p>
          <a:p>
            <a:pPr marL="0" indent="0">
              <a:lnSpc>
                <a:spcPct val="170000"/>
              </a:lnSpc>
              <a:spcBef>
                <a:spcPts val="0"/>
              </a:spcBef>
              <a:buNone/>
            </a:pPr>
            <a:endParaRPr lang="en-US" sz="6400" dirty="0"/>
          </a:p>
          <a:p>
            <a:pPr marL="0" lvl="0" indent="0">
              <a:lnSpc>
                <a:spcPct val="170000"/>
              </a:lnSpc>
              <a:spcBef>
                <a:spcPts val="0"/>
              </a:spcBef>
              <a:buNone/>
            </a:pPr>
            <a:r>
              <a:rPr lang="en-US" sz="6400" dirty="0"/>
              <a:t> </a:t>
            </a:r>
          </a:p>
          <a:p>
            <a:endParaRPr lang="en-US" dirty="0"/>
          </a:p>
        </p:txBody>
      </p:sp>
    </p:spTree>
    <p:extLst>
      <p:ext uri="{BB962C8B-B14F-4D97-AF65-F5344CB8AC3E}">
        <p14:creationId xmlns:p14="http://schemas.microsoft.com/office/powerpoint/2010/main" val="115257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ACAB-599E-41B7-BD37-A1B3F1E234EC}"/>
              </a:ext>
            </a:extLst>
          </p:cNvPr>
          <p:cNvSpPr>
            <a:spLocks noGrp="1"/>
          </p:cNvSpPr>
          <p:nvPr>
            <p:ph type="title"/>
          </p:nvPr>
        </p:nvSpPr>
        <p:spPr/>
        <p:txBody>
          <a:bodyPr>
            <a:normAutofit/>
          </a:bodyPr>
          <a:lstStyle/>
          <a:p>
            <a:pPr algn="ctr"/>
            <a:br>
              <a:rPr lang="en-US" dirty="0"/>
            </a:br>
            <a:endParaRPr lang="en-US" dirty="0"/>
          </a:p>
        </p:txBody>
      </p:sp>
      <p:sp>
        <p:nvSpPr>
          <p:cNvPr id="4" name="Text Placeholder 3">
            <a:extLst>
              <a:ext uri="{FF2B5EF4-FFF2-40B4-BE49-F238E27FC236}">
                <a16:creationId xmlns:a16="http://schemas.microsoft.com/office/drawing/2014/main" id="{8B4C647C-068C-45C1-9143-69197C04C287}"/>
              </a:ext>
            </a:extLst>
          </p:cNvPr>
          <p:cNvSpPr>
            <a:spLocks noGrp="1"/>
          </p:cNvSpPr>
          <p:nvPr>
            <p:ph type="body" idx="1"/>
          </p:nvPr>
        </p:nvSpPr>
        <p:spPr>
          <a:xfrm>
            <a:off x="677335" y="1931988"/>
            <a:ext cx="9860036" cy="2195512"/>
          </a:xfrm>
        </p:spPr>
        <p:txBody>
          <a:bodyPr>
            <a:normAutofit/>
          </a:bodyPr>
          <a:lstStyle/>
          <a:p>
            <a:pPr algn="ctr"/>
            <a:r>
              <a:rPr lang="en-US" sz="4400" dirty="0"/>
              <a:t>A Funding Opportunity:</a:t>
            </a:r>
          </a:p>
          <a:p>
            <a:pPr algn="ctr"/>
            <a:r>
              <a:rPr lang="en-US" sz="4400" dirty="0"/>
              <a:t>Michigan Health Endowment Fund</a:t>
            </a:r>
          </a:p>
        </p:txBody>
      </p:sp>
    </p:spTree>
    <p:extLst>
      <p:ext uri="{BB962C8B-B14F-4D97-AF65-F5344CB8AC3E}">
        <p14:creationId xmlns:p14="http://schemas.microsoft.com/office/powerpoint/2010/main" val="69662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240EB7-5AB8-4E54-BEC3-FD83D4DFE820}"/>
              </a:ext>
            </a:extLst>
          </p:cNvPr>
          <p:cNvSpPr>
            <a:spLocks noGrp="1"/>
          </p:cNvSpPr>
          <p:nvPr>
            <p:ph type="title"/>
          </p:nvPr>
        </p:nvSpPr>
        <p:spPr/>
        <p:txBody>
          <a:bodyPr>
            <a:noAutofit/>
          </a:bodyPr>
          <a:lstStyle/>
          <a:p>
            <a:r>
              <a:rPr lang="en-US" sz="3200" dirty="0"/>
              <a:t>Initial School-based Behavioral Health Project</a:t>
            </a:r>
            <a:endParaRPr lang="en-US" sz="3200" dirty="0">
              <a:effectLst/>
            </a:endParaRPr>
          </a:p>
        </p:txBody>
      </p:sp>
      <p:sp>
        <p:nvSpPr>
          <p:cNvPr id="6" name="Content Placeholder 5">
            <a:extLst>
              <a:ext uri="{FF2B5EF4-FFF2-40B4-BE49-F238E27FC236}">
                <a16:creationId xmlns:a16="http://schemas.microsoft.com/office/drawing/2014/main" id="{5AD5FBAA-BBAC-44BB-8C82-F906E31193B9}"/>
              </a:ext>
            </a:extLst>
          </p:cNvPr>
          <p:cNvSpPr>
            <a:spLocks noGrp="1"/>
          </p:cNvSpPr>
          <p:nvPr>
            <p:ph idx="1"/>
          </p:nvPr>
        </p:nvSpPr>
        <p:spPr>
          <a:xfrm>
            <a:off x="677334" y="1192697"/>
            <a:ext cx="8596668" cy="4848666"/>
          </a:xfrm>
        </p:spPr>
        <p:txBody>
          <a:bodyPr/>
          <a:lstStyle/>
          <a:p>
            <a:endParaRPr lang="en-US" dirty="0"/>
          </a:p>
          <a:p>
            <a:r>
              <a:rPr lang="en-US" sz="2400" dirty="0"/>
              <a:t>In 2016, FMC applied for and was awarded $479,881 Grant from the Michigan Health Endowment Fund to launch the School Based Telehealth in Rural Communities Project</a:t>
            </a:r>
          </a:p>
          <a:p>
            <a:pPr marL="0" indent="0">
              <a:buNone/>
            </a:pPr>
            <a:endParaRPr lang="en-US" sz="2400" dirty="0"/>
          </a:p>
          <a:p>
            <a:r>
              <a:rPr lang="en-US" sz="2400" dirty="0"/>
              <a:t>The goal of the project was to </a:t>
            </a:r>
            <a:r>
              <a:rPr lang="en-US" sz="2400" i="1" dirty="0"/>
              <a:t>IMPROVE ACCESS to behavioral health services for school-aged children via telemedicine and onsite services </a:t>
            </a:r>
            <a:r>
              <a:rPr lang="en-US" sz="2400" dirty="0"/>
              <a:t>in partnership with local school districts. </a:t>
            </a:r>
          </a:p>
          <a:p>
            <a:endParaRPr lang="en-US" dirty="0"/>
          </a:p>
        </p:txBody>
      </p:sp>
    </p:spTree>
    <p:extLst>
      <p:ext uri="{BB962C8B-B14F-4D97-AF65-F5344CB8AC3E}">
        <p14:creationId xmlns:p14="http://schemas.microsoft.com/office/powerpoint/2010/main" val="396082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AEFA-CB03-4ACC-8618-A0FC6519A7B7}"/>
              </a:ext>
            </a:extLst>
          </p:cNvPr>
          <p:cNvSpPr>
            <a:spLocks noGrp="1"/>
          </p:cNvSpPr>
          <p:nvPr>
            <p:ph type="title"/>
          </p:nvPr>
        </p:nvSpPr>
        <p:spPr>
          <a:xfrm>
            <a:off x="772584" y="369888"/>
            <a:ext cx="8596668" cy="1320800"/>
          </a:xfrm>
        </p:spPr>
        <p:txBody>
          <a:bodyPr/>
          <a:lstStyle/>
          <a:p>
            <a:r>
              <a:rPr lang="en-US" dirty="0"/>
              <a:t>Selecting Pilot Schools by Using Free and Reduced Lunch as Proxy for Need</a:t>
            </a:r>
          </a:p>
        </p:txBody>
      </p:sp>
      <p:pic>
        <p:nvPicPr>
          <p:cNvPr id="4" name="Picture 2">
            <a:extLst>
              <a:ext uri="{FF2B5EF4-FFF2-40B4-BE49-F238E27FC236}">
                <a16:creationId xmlns:a16="http://schemas.microsoft.com/office/drawing/2014/main" id="{809A93E4-F65A-4D0C-BE07-2FA42591D28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10275150" cy="501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874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Locations of Initial School Based Behavioral Health Clinics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441" y="533401"/>
            <a:ext cx="1498158" cy="17836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1" y="2514601"/>
            <a:ext cx="3397071" cy="2711375"/>
          </a:xfrm>
          <a:prstGeom prst="rect">
            <a:avLst/>
          </a:prstGeom>
        </p:spPr>
      </p:pic>
      <p:sp>
        <p:nvSpPr>
          <p:cNvPr id="9" name="Content Placeholder 8"/>
          <p:cNvSpPr>
            <a:spLocks noGrp="1"/>
          </p:cNvSpPr>
          <p:nvPr>
            <p:ph idx="1"/>
          </p:nvPr>
        </p:nvSpPr>
        <p:spPr/>
        <p:txBody>
          <a:bodyPr/>
          <a:lstStyle/>
          <a:p>
            <a:pPr marL="0" indent="0">
              <a:buNone/>
            </a:pPr>
            <a:endParaRPr lang="en-US" dirty="0"/>
          </a:p>
          <a:p>
            <a:pPr marL="0" indent="0">
              <a:buNone/>
            </a:pP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1" y="2429390"/>
            <a:ext cx="3041545" cy="3111539"/>
          </a:xfrm>
          <a:prstGeom prst="rect">
            <a:avLst/>
          </a:prstGeom>
        </p:spPr>
      </p:pic>
      <p:sp>
        <p:nvSpPr>
          <p:cNvPr id="11" name="TextBox 10"/>
          <p:cNvSpPr txBox="1"/>
          <p:nvPr/>
        </p:nvSpPr>
        <p:spPr>
          <a:xfrm>
            <a:off x="8691505" y="2445241"/>
            <a:ext cx="553976" cy="461665"/>
          </a:xfrm>
          <a:prstGeom prst="rect">
            <a:avLst/>
          </a:prstGeom>
          <a:solidFill>
            <a:srgbClr val="FFFF00"/>
          </a:solidFill>
        </p:spPr>
        <p:txBody>
          <a:bodyPr wrap="square" rtlCol="0">
            <a:spAutoFit/>
          </a:bodyPr>
          <a:lstStyle/>
          <a:p>
            <a:r>
              <a:rPr lang="en-US" sz="800" b="1" dirty="0">
                <a:solidFill>
                  <a:srgbClr val="292934"/>
                </a:solidFill>
                <a:latin typeface="Aharoni" panose="02010803020104030203" pitchFamily="2" charset="-79"/>
                <a:cs typeface="Aharoni" panose="02010803020104030203" pitchFamily="2" charset="-79"/>
              </a:rPr>
              <a:t>Airport School District</a:t>
            </a:r>
          </a:p>
        </p:txBody>
      </p:sp>
      <p:sp>
        <p:nvSpPr>
          <p:cNvPr id="13" name="TextBox 12"/>
          <p:cNvSpPr txBox="1"/>
          <p:nvPr/>
        </p:nvSpPr>
        <p:spPr>
          <a:xfrm>
            <a:off x="5586101" y="3408623"/>
            <a:ext cx="662299" cy="461665"/>
          </a:xfrm>
          <a:prstGeom prst="rect">
            <a:avLst/>
          </a:prstGeom>
          <a:solidFill>
            <a:srgbClr val="FFFF00"/>
          </a:solidFill>
        </p:spPr>
        <p:txBody>
          <a:bodyPr wrap="square" rtlCol="0">
            <a:spAutoFit/>
          </a:bodyPr>
          <a:lstStyle/>
          <a:p>
            <a:r>
              <a:rPr lang="en-US" sz="800" b="1" dirty="0">
                <a:solidFill>
                  <a:srgbClr val="292934"/>
                </a:solidFill>
                <a:latin typeface="Aharoni" panose="02010803020104030203" pitchFamily="2" charset="-79"/>
                <a:cs typeface="Aharoni" panose="02010803020104030203" pitchFamily="2" charset="-79"/>
              </a:rPr>
              <a:t>Deerfield School District</a:t>
            </a:r>
          </a:p>
        </p:txBody>
      </p:sp>
      <p:sp>
        <p:nvSpPr>
          <p:cNvPr id="14" name="TextBox 13"/>
          <p:cNvSpPr txBox="1"/>
          <p:nvPr/>
        </p:nvSpPr>
        <p:spPr>
          <a:xfrm>
            <a:off x="4455208" y="4073928"/>
            <a:ext cx="650192" cy="461665"/>
          </a:xfrm>
          <a:prstGeom prst="rect">
            <a:avLst/>
          </a:prstGeom>
          <a:solidFill>
            <a:srgbClr val="FFFF00"/>
          </a:solidFill>
        </p:spPr>
        <p:txBody>
          <a:bodyPr wrap="square" rtlCol="0">
            <a:spAutoFit/>
          </a:bodyPr>
          <a:lstStyle/>
          <a:p>
            <a:r>
              <a:rPr lang="en-US" sz="800" b="1" dirty="0">
                <a:solidFill>
                  <a:srgbClr val="292934"/>
                </a:solidFill>
                <a:latin typeface="Aharoni" panose="02010803020104030203" pitchFamily="2" charset="-79"/>
                <a:cs typeface="Aharoni" panose="02010803020104030203" pitchFamily="2" charset="-79"/>
              </a:rPr>
              <a:t>Madison School District</a:t>
            </a:r>
          </a:p>
        </p:txBody>
      </p:sp>
      <p:sp>
        <p:nvSpPr>
          <p:cNvPr id="15" name="TextBox 14"/>
          <p:cNvSpPr txBox="1"/>
          <p:nvPr/>
        </p:nvSpPr>
        <p:spPr>
          <a:xfrm>
            <a:off x="5562600" y="2867690"/>
            <a:ext cx="553976" cy="461665"/>
          </a:xfrm>
          <a:prstGeom prst="rect">
            <a:avLst/>
          </a:prstGeom>
          <a:solidFill>
            <a:srgbClr val="FFFF00"/>
          </a:solidFill>
        </p:spPr>
        <p:txBody>
          <a:bodyPr wrap="square" rtlCol="0">
            <a:spAutoFit/>
          </a:bodyPr>
          <a:lstStyle/>
          <a:p>
            <a:r>
              <a:rPr lang="en-US" sz="800" b="1" dirty="0">
                <a:solidFill>
                  <a:srgbClr val="292934"/>
                </a:solidFill>
                <a:latin typeface="Aharoni" panose="02010803020104030203" pitchFamily="2" charset="-79"/>
                <a:cs typeface="Aharoni" panose="02010803020104030203" pitchFamily="2" charset="-79"/>
              </a:rPr>
              <a:t>Britton School District</a:t>
            </a:r>
          </a:p>
        </p:txBody>
      </p:sp>
      <p:sp>
        <p:nvSpPr>
          <p:cNvPr id="16" name="TextBox 15"/>
          <p:cNvSpPr txBox="1"/>
          <p:nvPr/>
        </p:nvSpPr>
        <p:spPr>
          <a:xfrm>
            <a:off x="2819400" y="4995143"/>
            <a:ext cx="706376" cy="461665"/>
          </a:xfrm>
          <a:prstGeom prst="rect">
            <a:avLst/>
          </a:prstGeom>
          <a:solidFill>
            <a:srgbClr val="FFFF00"/>
          </a:solidFill>
        </p:spPr>
        <p:txBody>
          <a:bodyPr wrap="square" rtlCol="0">
            <a:spAutoFit/>
          </a:bodyPr>
          <a:lstStyle/>
          <a:p>
            <a:r>
              <a:rPr lang="en-US" sz="800" b="1" dirty="0">
                <a:solidFill>
                  <a:srgbClr val="292934"/>
                </a:solidFill>
                <a:latin typeface="Aharoni" panose="02010803020104030203" pitchFamily="2" charset="-79"/>
                <a:cs typeface="Aharoni" panose="02010803020104030203" pitchFamily="2" charset="-79"/>
              </a:rPr>
              <a:t>Morenci  School District</a:t>
            </a:r>
          </a:p>
        </p:txBody>
      </p:sp>
      <p:sp>
        <p:nvSpPr>
          <p:cNvPr id="17" name="TextBox 16"/>
          <p:cNvSpPr txBox="1"/>
          <p:nvPr/>
        </p:nvSpPr>
        <p:spPr>
          <a:xfrm>
            <a:off x="8700051" y="4083466"/>
            <a:ext cx="791122" cy="584775"/>
          </a:xfrm>
          <a:prstGeom prst="rect">
            <a:avLst/>
          </a:prstGeom>
          <a:solidFill>
            <a:srgbClr val="FFFF00"/>
          </a:solidFill>
        </p:spPr>
        <p:txBody>
          <a:bodyPr wrap="square" rtlCol="0">
            <a:spAutoFit/>
          </a:bodyPr>
          <a:lstStyle/>
          <a:p>
            <a:r>
              <a:rPr lang="en-US" sz="800" b="1" dirty="0" err="1">
                <a:solidFill>
                  <a:srgbClr val="292934"/>
                </a:solidFill>
                <a:latin typeface="Aharoni" panose="02010803020104030203" pitchFamily="2" charset="-79"/>
                <a:cs typeface="Aharoni" panose="02010803020104030203" pitchFamily="2" charset="-79"/>
              </a:rPr>
              <a:t>Arborwood</a:t>
            </a:r>
            <a:r>
              <a:rPr lang="en-US" sz="800" b="1" dirty="0">
                <a:solidFill>
                  <a:srgbClr val="292934"/>
                </a:solidFill>
                <a:latin typeface="Aharoni" panose="02010803020104030203" pitchFamily="2" charset="-79"/>
                <a:cs typeface="Aharoni" panose="02010803020104030203" pitchFamily="2" charset="-79"/>
              </a:rPr>
              <a:t> –Monroe  School District</a:t>
            </a:r>
          </a:p>
        </p:txBody>
      </p:sp>
      <p:sp>
        <p:nvSpPr>
          <p:cNvPr id="18" name="TextBox 17"/>
          <p:cNvSpPr txBox="1"/>
          <p:nvPr/>
        </p:nvSpPr>
        <p:spPr>
          <a:xfrm>
            <a:off x="6324600" y="3357266"/>
            <a:ext cx="609600" cy="461665"/>
          </a:xfrm>
          <a:prstGeom prst="rect">
            <a:avLst/>
          </a:prstGeom>
          <a:solidFill>
            <a:srgbClr val="FFFF00"/>
          </a:solidFill>
        </p:spPr>
        <p:txBody>
          <a:bodyPr wrap="square" rtlCol="0">
            <a:spAutoFit/>
          </a:bodyPr>
          <a:lstStyle/>
          <a:p>
            <a:r>
              <a:rPr lang="en-US" sz="800" b="1" dirty="0">
                <a:solidFill>
                  <a:srgbClr val="292934"/>
                </a:solidFill>
                <a:latin typeface="Aharoni" panose="02010803020104030203" pitchFamily="2" charset="-79"/>
                <a:cs typeface="Aharoni" panose="02010803020104030203" pitchFamily="2" charset="-79"/>
              </a:rPr>
              <a:t>Dundee  School District</a:t>
            </a:r>
          </a:p>
        </p:txBody>
      </p:sp>
      <p:cxnSp>
        <p:nvCxnSpPr>
          <p:cNvPr id="19" name="Straight Arrow Connector 18"/>
          <p:cNvCxnSpPr/>
          <p:nvPr/>
        </p:nvCxnSpPr>
        <p:spPr>
          <a:xfrm flipV="1">
            <a:off x="6766133" y="3489917"/>
            <a:ext cx="228600" cy="784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606941" y="2819401"/>
            <a:ext cx="93111" cy="2791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1"/>
          </p:cNvCxnSpPr>
          <p:nvPr/>
        </p:nvCxnSpPr>
        <p:spPr>
          <a:xfrm flipH="1" flipV="1">
            <a:off x="8513825" y="4191001"/>
            <a:ext cx="186226" cy="1848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58814" y="4952972"/>
            <a:ext cx="166962" cy="1848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410201" y="3098521"/>
            <a:ext cx="244029" cy="3913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410201" y="3678670"/>
            <a:ext cx="225001" cy="1402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343401" y="4083466"/>
            <a:ext cx="304801" cy="1075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7-Point Star 38"/>
          <p:cNvSpPr/>
          <p:nvPr/>
        </p:nvSpPr>
        <p:spPr>
          <a:xfrm>
            <a:off x="9612604" y="2224955"/>
            <a:ext cx="124519" cy="92112"/>
          </a:xfrm>
          <a:prstGeom prst="star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41" name="7-Point Star 40"/>
          <p:cNvSpPr/>
          <p:nvPr/>
        </p:nvSpPr>
        <p:spPr>
          <a:xfrm>
            <a:off x="9765004" y="2178899"/>
            <a:ext cx="124519" cy="92112"/>
          </a:xfrm>
          <a:prstGeom prst="star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pic>
        <p:nvPicPr>
          <p:cNvPr id="42" name="Picture 41"/>
          <p:cNvPicPr/>
          <p:nvPr/>
        </p:nvPicPr>
        <p:blipFill>
          <a:blip r:embed="rId6" cstate="print">
            <a:extLst>
              <a:ext uri="{28A0092B-C50C-407E-A947-70E740481C1C}">
                <a14:useLocalDpi xmlns:a14="http://schemas.microsoft.com/office/drawing/2010/main" val="0"/>
              </a:ext>
            </a:extLst>
          </a:blip>
          <a:stretch>
            <a:fillRect/>
          </a:stretch>
        </p:blipFill>
        <p:spPr>
          <a:xfrm>
            <a:off x="1752601" y="6019801"/>
            <a:ext cx="1066800" cy="626745"/>
          </a:xfrm>
          <a:prstGeom prst="rect">
            <a:avLst/>
          </a:prstGeom>
        </p:spPr>
      </p:pic>
    </p:spTree>
    <p:extLst>
      <p:ext uri="{BB962C8B-B14F-4D97-AF65-F5344CB8AC3E}">
        <p14:creationId xmlns:p14="http://schemas.microsoft.com/office/powerpoint/2010/main" val="204229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2133600"/>
            <a:ext cx="3505200" cy="2336800"/>
          </a:xfrm>
          <a:prstGeom prst="rect">
            <a:avLst/>
          </a:prstGeom>
        </p:spPr>
      </p:pic>
      <p:sp>
        <p:nvSpPr>
          <p:cNvPr id="2" name="Title 1"/>
          <p:cNvSpPr>
            <a:spLocks noGrp="1"/>
          </p:cNvSpPr>
          <p:nvPr>
            <p:ph type="title"/>
          </p:nvPr>
        </p:nvSpPr>
        <p:spPr>
          <a:xfrm>
            <a:off x="702365" y="274638"/>
            <a:ext cx="9889435" cy="1143000"/>
          </a:xfrm>
        </p:spPr>
        <p:txBody>
          <a:bodyPr>
            <a:normAutofit fontScale="90000"/>
          </a:bodyPr>
          <a:lstStyle/>
          <a:p>
            <a:r>
              <a:rPr lang="en-US" sz="4000" dirty="0"/>
              <a:t>The proposed School-Based Behavioral Health Services Model</a:t>
            </a:r>
            <a:endParaRPr lang="en-US" dirty="0"/>
          </a:p>
        </p:txBody>
      </p:sp>
      <p:sp>
        <p:nvSpPr>
          <p:cNvPr id="3" name="Content Placeholder 2"/>
          <p:cNvSpPr>
            <a:spLocks noGrp="1"/>
          </p:cNvSpPr>
          <p:nvPr>
            <p:ph idx="1"/>
          </p:nvPr>
        </p:nvSpPr>
        <p:spPr>
          <a:xfrm>
            <a:off x="463826" y="1524000"/>
            <a:ext cx="10051774" cy="4864100"/>
          </a:xfrm>
        </p:spPr>
        <p:txBody>
          <a:bodyPr>
            <a:normAutofit/>
          </a:bodyPr>
          <a:lstStyle/>
          <a:p>
            <a:r>
              <a:rPr lang="en-US" sz="2400" dirty="0"/>
              <a:t>Student remains in school for in-person behavioral health services</a:t>
            </a:r>
          </a:p>
          <a:p>
            <a:r>
              <a:rPr lang="en-US" sz="2400" dirty="0"/>
              <a:t>Behavioral Health Specialists come to</a:t>
            </a:r>
          </a:p>
          <a:p>
            <a:pPr marL="82296" indent="0">
              <a:buNone/>
            </a:pPr>
            <a:r>
              <a:rPr lang="en-US" sz="2400" dirty="0"/>
              <a:t>    the school to provide services including:</a:t>
            </a:r>
          </a:p>
          <a:p>
            <a:pPr lvl="1"/>
            <a:r>
              <a:rPr lang="en-US" sz="2000" dirty="0"/>
              <a:t>Biopsychosocial Assessment</a:t>
            </a:r>
          </a:p>
          <a:p>
            <a:pPr lvl="1"/>
            <a:r>
              <a:rPr lang="en-US" sz="2000" dirty="0"/>
              <a:t>Psychological evaluation and testing</a:t>
            </a:r>
          </a:p>
          <a:p>
            <a:pPr lvl="1"/>
            <a:r>
              <a:rPr lang="en-US" sz="2000" dirty="0"/>
              <a:t>Individual therapy</a:t>
            </a:r>
          </a:p>
          <a:p>
            <a:pPr lvl="1"/>
            <a:r>
              <a:rPr lang="en-US" sz="2000" dirty="0"/>
              <a:t>Identification of additional resources</a:t>
            </a:r>
          </a:p>
          <a:p>
            <a:pPr lvl="1"/>
            <a:r>
              <a:rPr lang="en-US" sz="2000" dirty="0"/>
              <a:t>Coordination and management of care </a:t>
            </a:r>
          </a:p>
        </p:txBody>
      </p:sp>
      <p:sp>
        <p:nvSpPr>
          <p:cNvPr id="8" name="Date Placeholder 7"/>
          <p:cNvSpPr>
            <a:spLocks noGrp="1"/>
          </p:cNvSpPr>
          <p:nvPr>
            <p:ph type="dt" sz="half" idx="10"/>
          </p:nvPr>
        </p:nvSpPr>
        <p:spPr/>
        <p:txBody>
          <a:bodyPr/>
          <a:lstStyle/>
          <a:p>
            <a:fld id="{C59A7655-DB9A-474D-A0F7-E4FD8C4917A9}" type="datetime1">
              <a:rPr lang="en-US">
                <a:solidFill>
                  <a:srgbClr val="D2D2D2">
                    <a:shade val="50000"/>
                    <a:satMod val="200000"/>
                  </a:srgbClr>
                </a:solidFill>
                <a:latin typeface="Gill Sans MT"/>
              </a:rPr>
              <a:pPr/>
              <a:t>10/22/2019</a:t>
            </a:fld>
            <a:endParaRPr lang="en-US" dirty="0">
              <a:solidFill>
                <a:srgbClr val="D2D2D2">
                  <a:shade val="50000"/>
                  <a:satMod val="200000"/>
                </a:srgbClr>
              </a:solidFill>
              <a:latin typeface="Gill Sans MT"/>
            </a:endParaRPr>
          </a:p>
        </p:txBody>
      </p:sp>
      <p:sp>
        <p:nvSpPr>
          <p:cNvPr id="9" name="Slide Number Placeholder 8"/>
          <p:cNvSpPr>
            <a:spLocks noGrp="1"/>
          </p:cNvSpPr>
          <p:nvPr>
            <p:ph type="sldNum" sz="quarter" idx="12"/>
          </p:nvPr>
        </p:nvSpPr>
        <p:spPr/>
        <p:txBody>
          <a:bodyPr/>
          <a:lstStyle/>
          <a:p>
            <a:fld id="{F50402F0-391C-4BC2-8A1A-F7ABE4B7373B}" type="slidenum">
              <a:rPr lang="en-US">
                <a:solidFill>
                  <a:srgbClr val="D2D2D2">
                    <a:shade val="50000"/>
                    <a:satMod val="200000"/>
                  </a:srgbClr>
                </a:solidFill>
                <a:latin typeface="Gill Sans MT"/>
              </a:rPr>
              <a:pPr/>
              <a:t>19</a:t>
            </a:fld>
            <a:endParaRPr lang="en-US" dirty="0">
              <a:solidFill>
                <a:srgbClr val="D2D2D2">
                  <a:shade val="50000"/>
                  <a:satMod val="200000"/>
                </a:srgbClr>
              </a:solidFill>
              <a:latin typeface="Gill Sans MT"/>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752601" y="5886451"/>
            <a:ext cx="1609725" cy="760095"/>
          </a:xfrm>
          <a:prstGeom prst="rect">
            <a:avLst/>
          </a:prstGeom>
        </p:spPr>
      </p:pic>
      <p:cxnSp>
        <p:nvCxnSpPr>
          <p:cNvPr id="7" name="Straight Connector 6"/>
          <p:cNvCxnSpPr/>
          <p:nvPr/>
        </p:nvCxnSpPr>
        <p:spPr>
          <a:xfrm>
            <a:off x="2971800" y="1447800"/>
            <a:ext cx="7239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09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7E95-5A80-4832-8903-0C6A61022D9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FB0143F-6AED-424B-9A39-2515F4067009}"/>
              </a:ext>
            </a:extLst>
          </p:cNvPr>
          <p:cNvSpPr>
            <a:spLocks noGrp="1"/>
          </p:cNvSpPr>
          <p:nvPr>
            <p:ph idx="1"/>
          </p:nvPr>
        </p:nvSpPr>
        <p:spPr>
          <a:xfrm>
            <a:off x="677334" y="1683510"/>
            <a:ext cx="8596668" cy="3880773"/>
          </a:xfrm>
        </p:spPr>
        <p:txBody>
          <a:bodyPr/>
          <a:lstStyle/>
          <a:p>
            <a:r>
              <a:rPr lang="en-US" sz="2400" dirty="0"/>
              <a:t>About us</a:t>
            </a:r>
          </a:p>
          <a:p>
            <a:r>
              <a:rPr lang="en-US" sz="2400" dirty="0"/>
              <a:t>Identified Need for School-Based BH Services</a:t>
            </a:r>
          </a:p>
          <a:p>
            <a:r>
              <a:rPr lang="en-US" sz="2400" dirty="0"/>
              <a:t>Getting Started </a:t>
            </a:r>
          </a:p>
          <a:p>
            <a:r>
              <a:rPr lang="en-US" sz="2400" dirty="0"/>
              <a:t>From Grant Project to Sustainable Program</a:t>
            </a:r>
          </a:p>
          <a:p>
            <a:r>
              <a:rPr lang="en-US" sz="2400" dirty="0"/>
              <a:t>From a Providers Perspective</a:t>
            </a:r>
          </a:p>
          <a:p>
            <a:r>
              <a:rPr lang="en-US" sz="2400" dirty="0"/>
              <a:t>Expansion and Growth</a:t>
            </a:r>
          </a:p>
          <a:p>
            <a:pPr marL="0" indent="0">
              <a:buNone/>
            </a:pPr>
            <a:endParaRPr lang="en-US" dirty="0"/>
          </a:p>
          <a:p>
            <a:endParaRPr lang="en-US" dirty="0"/>
          </a:p>
        </p:txBody>
      </p:sp>
    </p:spTree>
    <p:extLst>
      <p:ext uri="{BB962C8B-B14F-4D97-AF65-F5344CB8AC3E}">
        <p14:creationId xmlns:p14="http://schemas.microsoft.com/office/powerpoint/2010/main" val="3606349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09" y="533400"/>
            <a:ext cx="8633791" cy="990600"/>
          </a:xfrm>
        </p:spPr>
        <p:txBody>
          <a:bodyPr>
            <a:normAutofit/>
          </a:bodyPr>
          <a:lstStyle/>
          <a:p>
            <a:r>
              <a:rPr lang="en-US" sz="2400" dirty="0"/>
              <a:t>Expected Health Outcomes of Grant</a:t>
            </a:r>
          </a:p>
        </p:txBody>
      </p:sp>
      <p:sp>
        <p:nvSpPr>
          <p:cNvPr id="3" name="Content Placeholder 2"/>
          <p:cNvSpPr>
            <a:spLocks noGrp="1"/>
          </p:cNvSpPr>
          <p:nvPr>
            <p:ph idx="1"/>
          </p:nvPr>
        </p:nvSpPr>
        <p:spPr>
          <a:xfrm>
            <a:off x="569843" y="1676400"/>
            <a:ext cx="9412357" cy="4343400"/>
          </a:xfrm>
        </p:spPr>
        <p:txBody>
          <a:bodyPr>
            <a:normAutofit/>
          </a:bodyPr>
          <a:lstStyle/>
          <a:p>
            <a:pPr lvl="0"/>
            <a:r>
              <a:rPr lang="en-US" sz="2000" dirty="0"/>
              <a:t>By the end of the 2016-17 school year, participating students would exhibit improved health status as measured by improvement on behavioral health assessments for depression, anxiety, and substance use disorders</a:t>
            </a:r>
          </a:p>
          <a:p>
            <a:pPr marL="0" lvl="0" indent="0">
              <a:buNone/>
            </a:pPr>
            <a:endParaRPr lang="en-US" sz="2000" dirty="0"/>
          </a:p>
          <a:p>
            <a:pPr lvl="0"/>
            <a:r>
              <a:rPr lang="en-US" sz="2000" dirty="0"/>
              <a:t>By the end of the 2016-2017 school year, reduction in self-reported substance use among participating students </a:t>
            </a:r>
          </a:p>
          <a:p>
            <a:pPr lvl="0"/>
            <a:endParaRPr lang="en-US" sz="2000" dirty="0"/>
          </a:p>
          <a:p>
            <a:pPr marL="0" lvl="0" indent="0">
              <a:buNone/>
            </a:pPr>
            <a:r>
              <a:rPr lang="en-US" sz="2000" dirty="0"/>
              <a:t>Data was to be measured using individual longitudinal patient data.</a:t>
            </a:r>
          </a:p>
          <a:p>
            <a:pPr lvl="0"/>
            <a:endParaRPr lang="en-US" sz="2000" dirty="0"/>
          </a:p>
          <a:p>
            <a:pPr lvl="0"/>
            <a:endParaRPr lang="en-US" sz="2000" dirty="0"/>
          </a:p>
          <a:p>
            <a:pPr lvl="0"/>
            <a:endParaRPr lang="en-US" sz="2000" dirty="0"/>
          </a:p>
          <a:p>
            <a:pPr lvl="0"/>
            <a:endParaRPr lang="en-US" sz="2000"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752601" y="5886451"/>
            <a:ext cx="1609725" cy="760095"/>
          </a:xfrm>
          <a:prstGeom prst="rect">
            <a:avLst/>
          </a:prstGeom>
        </p:spPr>
      </p:pic>
      <p:cxnSp>
        <p:nvCxnSpPr>
          <p:cNvPr id="5" name="Straight Connector 4"/>
          <p:cNvCxnSpPr/>
          <p:nvPr/>
        </p:nvCxnSpPr>
        <p:spPr>
          <a:xfrm>
            <a:off x="2286000" y="1447800"/>
            <a:ext cx="7239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6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762000"/>
            <a:ext cx="9442174" cy="762000"/>
          </a:xfrm>
        </p:spPr>
        <p:txBody>
          <a:bodyPr>
            <a:normAutofit/>
          </a:bodyPr>
          <a:lstStyle/>
          <a:p>
            <a:r>
              <a:rPr lang="en-US" sz="2400" dirty="0"/>
              <a:t>Anticipated Long Term Impacts (3-5 years)</a:t>
            </a:r>
          </a:p>
        </p:txBody>
      </p:sp>
      <p:sp>
        <p:nvSpPr>
          <p:cNvPr id="3" name="Content Placeholder 2"/>
          <p:cNvSpPr>
            <a:spLocks noGrp="1"/>
          </p:cNvSpPr>
          <p:nvPr>
            <p:ph idx="1"/>
          </p:nvPr>
        </p:nvSpPr>
        <p:spPr>
          <a:xfrm>
            <a:off x="768626" y="1524000"/>
            <a:ext cx="9442174" cy="4953000"/>
          </a:xfrm>
        </p:spPr>
        <p:txBody>
          <a:bodyPr>
            <a:normAutofit/>
          </a:bodyPr>
          <a:lstStyle/>
          <a:p>
            <a:pPr lvl="1"/>
            <a:r>
              <a:rPr lang="en-US" sz="2000" dirty="0"/>
              <a:t>Improved graduation rates in participating schools</a:t>
            </a:r>
          </a:p>
          <a:p>
            <a:pPr lvl="1"/>
            <a:r>
              <a:rPr lang="en-US" sz="2000" dirty="0"/>
              <a:t>Reduced suspensions among students in participating schools</a:t>
            </a:r>
          </a:p>
          <a:p>
            <a:pPr lvl="1"/>
            <a:r>
              <a:rPr lang="en-US" sz="2000" dirty="0"/>
              <a:t>Reduced absenteeism among students at participating schools</a:t>
            </a:r>
          </a:p>
          <a:p>
            <a:pPr lvl="1"/>
            <a:r>
              <a:rPr lang="en-US" sz="2000" dirty="0"/>
              <a:t>Improved grades/test scores among students at participating schools </a:t>
            </a:r>
          </a:p>
          <a:p>
            <a:pPr marL="0" indent="0">
              <a:buNone/>
            </a:pPr>
            <a:endParaRPr lang="en-US" sz="2000" dirty="0"/>
          </a:p>
          <a:p>
            <a:pPr marL="0" indent="0">
              <a:buNone/>
            </a:pPr>
            <a:r>
              <a:rPr lang="en-US" sz="2000" dirty="0"/>
              <a:t>Data was to be measured using aggregated MI School Data for participating schools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4962" y="314325"/>
            <a:ext cx="1971675" cy="1971675"/>
          </a:xfrm>
          <a:prstGeom prst="rect">
            <a:avLst/>
          </a:prstGeom>
        </p:spPr>
      </p:pic>
    </p:spTree>
    <p:extLst>
      <p:ext uri="{BB962C8B-B14F-4D97-AF65-F5344CB8AC3E}">
        <p14:creationId xmlns:p14="http://schemas.microsoft.com/office/powerpoint/2010/main" val="1938856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AC08-4409-4CDB-A082-1C7C4252DB80}"/>
              </a:ext>
            </a:extLst>
          </p:cNvPr>
          <p:cNvSpPr>
            <a:spLocks noGrp="1"/>
          </p:cNvSpPr>
          <p:nvPr>
            <p:ph type="title"/>
          </p:nvPr>
        </p:nvSpPr>
        <p:spPr/>
        <p:txBody>
          <a:bodyPr/>
          <a:lstStyle/>
          <a:p>
            <a:r>
              <a:rPr lang="en-US" dirty="0"/>
              <a:t>Results of Grant Effort</a:t>
            </a:r>
          </a:p>
        </p:txBody>
      </p:sp>
      <p:sp>
        <p:nvSpPr>
          <p:cNvPr id="3" name="Content Placeholder 2">
            <a:extLst>
              <a:ext uri="{FF2B5EF4-FFF2-40B4-BE49-F238E27FC236}">
                <a16:creationId xmlns:a16="http://schemas.microsoft.com/office/drawing/2014/main" id="{A734FD96-78A7-4FF4-84ED-FAFE0C3BC0EF}"/>
              </a:ext>
            </a:extLst>
          </p:cNvPr>
          <p:cNvSpPr>
            <a:spLocks noGrp="1"/>
          </p:cNvSpPr>
          <p:nvPr>
            <p:ph idx="1"/>
          </p:nvPr>
        </p:nvSpPr>
        <p:spPr>
          <a:xfrm>
            <a:off x="677334" y="1471613"/>
            <a:ext cx="8596668" cy="4569749"/>
          </a:xfrm>
        </p:spPr>
        <p:txBody>
          <a:bodyPr>
            <a:noAutofit/>
          </a:bodyPr>
          <a:lstStyle/>
          <a:p>
            <a:r>
              <a:rPr lang="en-US" sz="2000" dirty="0"/>
              <a:t>During the course of the two-year grant period, FMC successfully engaged six school districts throughout the service area and in two counties</a:t>
            </a:r>
          </a:p>
          <a:p>
            <a:r>
              <a:rPr lang="en-US" sz="2000" dirty="0"/>
              <a:t>Four Behavioral Health Specialists and two Support Coordinators staffed the program and one </a:t>
            </a:r>
            <a:r>
              <a:rPr lang="en-US" sz="2000" dirty="0" err="1"/>
              <a:t>telepsychiatrist</a:t>
            </a:r>
            <a:endParaRPr lang="en-US" sz="2000" dirty="0"/>
          </a:p>
          <a:p>
            <a:r>
              <a:rPr lang="en-US" sz="2000" dirty="0"/>
              <a:t>738 number of children were actively receiving services and initial indication of student health improvement was positive</a:t>
            </a:r>
          </a:p>
          <a:p>
            <a:r>
              <a:rPr lang="en-US" sz="2000" dirty="0"/>
              <a:t>Very high rates of school staff and administration satisfaction</a:t>
            </a:r>
          </a:p>
          <a:p>
            <a:r>
              <a:rPr lang="en-US" sz="2000" dirty="0"/>
              <a:t>FMC was able to transition the program to a self-sustaining, reimbursement-based service </a:t>
            </a:r>
          </a:p>
        </p:txBody>
      </p:sp>
    </p:spTree>
    <p:extLst>
      <p:ext uri="{BB962C8B-B14F-4D97-AF65-F5344CB8AC3E}">
        <p14:creationId xmlns:p14="http://schemas.microsoft.com/office/powerpoint/2010/main" val="1899951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BD52-C269-4BEB-A57F-1C381DCE55BF}"/>
              </a:ext>
            </a:extLst>
          </p:cNvPr>
          <p:cNvSpPr>
            <a:spLocks noGrp="1"/>
          </p:cNvSpPr>
          <p:nvPr>
            <p:ph type="title"/>
          </p:nvPr>
        </p:nvSpPr>
        <p:spPr/>
        <p:txBody>
          <a:bodyPr/>
          <a:lstStyle/>
          <a:p>
            <a:r>
              <a:rPr lang="en-US" dirty="0"/>
              <a:t>Beyond the Grant Period</a:t>
            </a:r>
          </a:p>
        </p:txBody>
      </p:sp>
      <p:sp>
        <p:nvSpPr>
          <p:cNvPr id="3" name="Content Placeholder 2">
            <a:extLst>
              <a:ext uri="{FF2B5EF4-FFF2-40B4-BE49-F238E27FC236}">
                <a16:creationId xmlns:a16="http://schemas.microsoft.com/office/drawing/2014/main" id="{AC7C2F19-53B1-4BE4-A961-CB41612E33B6}"/>
              </a:ext>
            </a:extLst>
          </p:cNvPr>
          <p:cNvSpPr>
            <a:spLocks noGrp="1"/>
          </p:cNvSpPr>
          <p:nvPr>
            <p:ph idx="1"/>
          </p:nvPr>
        </p:nvSpPr>
        <p:spPr>
          <a:xfrm>
            <a:off x="677334" y="1431235"/>
            <a:ext cx="8596668" cy="4610127"/>
          </a:xfrm>
        </p:spPr>
        <p:txBody>
          <a:bodyPr>
            <a:normAutofit/>
          </a:bodyPr>
          <a:lstStyle/>
          <a:p>
            <a:pPr marL="0" indent="0">
              <a:buNone/>
            </a:pPr>
            <a:r>
              <a:rPr lang="en-US" sz="2400" dirty="0"/>
              <a:t>After the grant ended, FMC continued activities:</a:t>
            </a:r>
          </a:p>
          <a:p>
            <a:pPr marL="0" indent="0">
              <a:buNone/>
            </a:pPr>
            <a:endParaRPr lang="en-US" sz="2400" dirty="0"/>
          </a:p>
          <a:p>
            <a:pPr lvl="1"/>
            <a:r>
              <a:rPr lang="en-US" sz="2400" dirty="0"/>
              <a:t>Engaging Schools</a:t>
            </a:r>
          </a:p>
          <a:p>
            <a:pPr lvl="1"/>
            <a:r>
              <a:rPr lang="en-US" sz="2400" dirty="0"/>
              <a:t>Educating School Staff</a:t>
            </a:r>
          </a:p>
          <a:p>
            <a:pPr lvl="1"/>
            <a:r>
              <a:rPr lang="en-US" sz="2400" dirty="0"/>
              <a:t>Monitoring success</a:t>
            </a:r>
          </a:p>
          <a:p>
            <a:pPr lvl="1"/>
            <a:r>
              <a:rPr lang="en-US" sz="2400" dirty="0"/>
              <a:t>Financial Sustainability</a:t>
            </a:r>
          </a:p>
        </p:txBody>
      </p:sp>
    </p:spTree>
    <p:extLst>
      <p:ext uri="{BB962C8B-B14F-4D97-AF65-F5344CB8AC3E}">
        <p14:creationId xmlns:p14="http://schemas.microsoft.com/office/powerpoint/2010/main" val="361532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1143001"/>
            <a:ext cx="7391401" cy="51398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School-Based Telemedicine and Behavioral Health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4495800" y="575131"/>
            <a:ext cx="3505200" cy="1710869"/>
          </a:xfrm>
          <a:prstGeom prst="rect">
            <a:avLst/>
          </a:prstGeom>
        </p:spPr>
      </p:pic>
    </p:spTree>
    <p:extLst>
      <p:ext uri="{BB962C8B-B14F-4D97-AF65-F5344CB8AC3E}">
        <p14:creationId xmlns:p14="http://schemas.microsoft.com/office/powerpoint/2010/main" val="1084026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1-485C-446A-B2F1-51B6640DF6E5}"/>
              </a:ext>
            </a:extLst>
          </p:cNvPr>
          <p:cNvSpPr>
            <a:spLocks noGrp="1"/>
          </p:cNvSpPr>
          <p:nvPr>
            <p:ph type="title"/>
          </p:nvPr>
        </p:nvSpPr>
        <p:spPr>
          <a:xfrm>
            <a:off x="2766060" y="38100"/>
            <a:ext cx="7498080" cy="3581400"/>
          </a:xfrm>
        </p:spPr>
        <p:txBody>
          <a:bodyPr>
            <a:normAutofit/>
          </a:bodyPr>
          <a:lstStyle/>
          <a:p>
            <a:pPr algn="ctr"/>
            <a:r>
              <a:rPr lang="en-US" sz="4400" dirty="0">
                <a:latin typeface="Britannic Bold" panose="020B0903060703020204" pitchFamily="34" charset="0"/>
              </a:rPr>
              <a:t>School-Based Telemedicine Services</a:t>
            </a:r>
            <a:br>
              <a:rPr lang="en-US" sz="4400" dirty="0">
                <a:latin typeface="Britannic Bold" panose="020B0903060703020204" pitchFamily="34" charset="0"/>
              </a:rPr>
            </a:br>
            <a:br>
              <a:rPr lang="en-US" sz="4400" dirty="0">
                <a:latin typeface="Britannic Bold" panose="020B0903060703020204" pitchFamily="34" charset="0"/>
              </a:rPr>
            </a:br>
            <a:r>
              <a:rPr lang="en-US" sz="4400" dirty="0">
                <a:latin typeface="Britannic Bold" panose="020B0903060703020204" pitchFamily="34" charset="0"/>
              </a:rPr>
              <a:t>How does it work?  </a:t>
            </a:r>
            <a:endParaRPr lang="en-US" sz="4400" dirty="0"/>
          </a:p>
        </p:txBody>
      </p:sp>
      <p:sp>
        <p:nvSpPr>
          <p:cNvPr id="4" name="AutoShape 4" descr="Image result for telepsychiatry">
            <a:extLst>
              <a:ext uri="{FF2B5EF4-FFF2-40B4-BE49-F238E27FC236}">
                <a16:creationId xmlns:a16="http://schemas.microsoft.com/office/drawing/2014/main" id="{522C2412-9548-482F-90DB-3165B65A7A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6" name="AutoShape 8" descr="Telepsychiatry Session">
            <a:extLst>
              <a:ext uri="{FF2B5EF4-FFF2-40B4-BE49-F238E27FC236}">
                <a16:creationId xmlns:a16="http://schemas.microsoft.com/office/drawing/2014/main" id="{8E919CE6-4BD0-4605-A34A-EB1F160EA0B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7" name="AutoShape 10" descr="Telepsychiatry Session">
            <a:extLst>
              <a:ext uri="{FF2B5EF4-FFF2-40B4-BE49-F238E27FC236}">
                <a16:creationId xmlns:a16="http://schemas.microsoft.com/office/drawing/2014/main" id="{74A483B7-CAAB-4257-A468-C9475AEB035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pic>
        <p:nvPicPr>
          <p:cNvPr id="1040" name="Picture 16" descr="Image result for telepsychiatry">
            <a:extLst>
              <a:ext uri="{FF2B5EF4-FFF2-40B4-BE49-F238E27FC236}">
                <a16:creationId xmlns:a16="http://schemas.microsoft.com/office/drawing/2014/main" id="{D64A6F1D-B3AA-4496-8881-7727E6C35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657601"/>
            <a:ext cx="4343400" cy="281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5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3886200"/>
            <a:ext cx="3962400" cy="2514600"/>
          </a:xfrm>
          <a:prstGeom prst="rect">
            <a:avLst/>
          </a:prstGeom>
        </p:spPr>
      </p:pic>
      <p:sp>
        <p:nvSpPr>
          <p:cNvPr id="3" name="Content Placeholder 2"/>
          <p:cNvSpPr>
            <a:spLocks noGrp="1"/>
          </p:cNvSpPr>
          <p:nvPr>
            <p:ph idx="1"/>
          </p:nvPr>
        </p:nvSpPr>
        <p:spPr>
          <a:xfrm>
            <a:off x="2895600" y="304800"/>
            <a:ext cx="7498080" cy="3886200"/>
          </a:xfrm>
          <a:noFill/>
        </p:spPr>
        <p:txBody>
          <a:bodyPr>
            <a:normAutofit/>
          </a:bodyPr>
          <a:lstStyle/>
          <a:p>
            <a:pPr>
              <a:buClr>
                <a:schemeClr val="bg2">
                  <a:lumMod val="75000"/>
                </a:schemeClr>
              </a:buClr>
            </a:pPr>
            <a:r>
              <a:rPr lang="en-US" sz="3600" dirty="0">
                <a:latin typeface="Britannic Bold" panose="020B0903060703020204" pitchFamily="34" charset="0"/>
              </a:rPr>
              <a:t>Student remains in school for “virtual” visit with psychiatrist</a:t>
            </a:r>
          </a:p>
          <a:p>
            <a:pPr marL="82296" indent="0">
              <a:buNone/>
            </a:pPr>
            <a:endParaRPr lang="en-US" sz="800" dirty="0">
              <a:latin typeface="Britannic Bold" panose="020B0903060703020204" pitchFamily="34" charset="0"/>
            </a:endParaRPr>
          </a:p>
          <a:p>
            <a:pPr>
              <a:buClr>
                <a:schemeClr val="bg2">
                  <a:lumMod val="75000"/>
                </a:schemeClr>
              </a:buClr>
            </a:pPr>
            <a:r>
              <a:rPr lang="en-US" sz="3600" dirty="0">
                <a:latin typeface="Britannic Bold" panose="020B0903060703020204" pitchFamily="34" charset="0"/>
              </a:rPr>
              <a:t>A Behavioral Health Specialist or Support Coordinator onsite at the school will facilitate the visit</a:t>
            </a:r>
          </a:p>
        </p:txBody>
      </p:sp>
    </p:spTree>
    <p:extLst>
      <p:ext uri="{BB962C8B-B14F-4D97-AF65-F5344CB8AC3E}">
        <p14:creationId xmlns:p14="http://schemas.microsoft.com/office/powerpoint/2010/main" val="332015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91BDF7-125C-43F2-845D-BCE34B4106C7}"/>
              </a:ext>
            </a:extLst>
          </p:cNvPr>
          <p:cNvSpPr>
            <a:spLocks noGrp="1"/>
          </p:cNvSpPr>
          <p:nvPr>
            <p:ph idx="1"/>
          </p:nvPr>
        </p:nvSpPr>
        <p:spPr>
          <a:xfrm>
            <a:off x="2959608" y="228600"/>
            <a:ext cx="7498080" cy="5600700"/>
          </a:xfrm>
        </p:spPr>
        <p:txBody>
          <a:bodyPr>
            <a:normAutofit lnSpcReduction="10000"/>
          </a:bodyPr>
          <a:lstStyle/>
          <a:p>
            <a:endParaRPr lang="en-US" dirty="0"/>
          </a:p>
          <a:p>
            <a:pPr>
              <a:buClr>
                <a:schemeClr val="bg2">
                  <a:lumMod val="75000"/>
                </a:schemeClr>
              </a:buClr>
            </a:pPr>
            <a:r>
              <a:rPr lang="en-US" sz="3600" dirty="0">
                <a:latin typeface="Britannic Bold" panose="020B0903060703020204" pitchFamily="34" charset="0"/>
              </a:rPr>
              <a:t>Psychiatrist located in remote Family Medical Center of MI medical clinic provides clinical assessment, treatment plan, and is able to prescribe medication</a:t>
            </a:r>
          </a:p>
          <a:p>
            <a:endParaRPr lang="en-US" sz="3600" dirty="0">
              <a:latin typeface="Britannic Bold" panose="020B0903060703020204" pitchFamily="34" charset="0"/>
            </a:endParaRPr>
          </a:p>
          <a:p>
            <a:pPr>
              <a:buClr>
                <a:schemeClr val="bg2">
                  <a:lumMod val="75000"/>
                </a:schemeClr>
              </a:buClr>
            </a:pPr>
            <a:r>
              <a:rPr lang="en-US" sz="3600" dirty="0">
                <a:latin typeface="Britannic Bold" panose="020B0903060703020204" pitchFamily="34" charset="0"/>
              </a:rPr>
              <a:t>Parent or guardian comes to the school to attend the psychiatry appointments with the student</a:t>
            </a:r>
          </a:p>
          <a:p>
            <a:endParaRPr lang="en-US" dirty="0"/>
          </a:p>
          <a:p>
            <a:pPr marL="82296" indent="0">
              <a:buNone/>
            </a:pPr>
            <a:endParaRPr lang="en-US" dirty="0"/>
          </a:p>
        </p:txBody>
      </p:sp>
    </p:spTree>
    <p:extLst>
      <p:ext uri="{BB962C8B-B14F-4D97-AF65-F5344CB8AC3E}">
        <p14:creationId xmlns:p14="http://schemas.microsoft.com/office/powerpoint/2010/main" val="296153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A10E-892D-4BD5-885D-3DDF2E837678}"/>
              </a:ext>
            </a:extLst>
          </p:cNvPr>
          <p:cNvSpPr>
            <a:spLocks noGrp="1"/>
          </p:cNvSpPr>
          <p:nvPr>
            <p:ph type="title"/>
          </p:nvPr>
        </p:nvSpPr>
        <p:spPr>
          <a:xfrm>
            <a:off x="2819400" y="318052"/>
            <a:ext cx="7498080" cy="1099586"/>
          </a:xfrm>
        </p:spPr>
        <p:txBody>
          <a:bodyPr>
            <a:normAutofit fontScale="90000"/>
          </a:bodyPr>
          <a:lstStyle/>
          <a:p>
            <a:pPr algn="ctr"/>
            <a:r>
              <a:rPr lang="en-US" sz="4400" dirty="0">
                <a:latin typeface="Britannic Bold" panose="020B0903060703020204" pitchFamily="34" charset="0"/>
              </a:rPr>
              <a:t>How to Make a Referral</a:t>
            </a:r>
            <a:br>
              <a:rPr lang="en-US" dirty="0"/>
            </a:br>
            <a:endParaRPr lang="en-US" dirty="0"/>
          </a:p>
        </p:txBody>
      </p:sp>
      <p:sp>
        <p:nvSpPr>
          <p:cNvPr id="3" name="Content Placeholder 2">
            <a:extLst>
              <a:ext uri="{FF2B5EF4-FFF2-40B4-BE49-F238E27FC236}">
                <a16:creationId xmlns:a16="http://schemas.microsoft.com/office/drawing/2014/main" id="{972BEFEB-05CE-43D3-AE88-C04AC09CD1BD}"/>
              </a:ext>
            </a:extLst>
          </p:cNvPr>
          <p:cNvSpPr>
            <a:spLocks noGrp="1"/>
          </p:cNvSpPr>
          <p:nvPr>
            <p:ph idx="1"/>
          </p:nvPr>
        </p:nvSpPr>
        <p:spPr>
          <a:xfrm>
            <a:off x="2895600" y="1219200"/>
            <a:ext cx="7498080" cy="5791200"/>
          </a:xfrm>
        </p:spPr>
        <p:txBody>
          <a:bodyPr>
            <a:normAutofit fontScale="85000" lnSpcReduction="20000"/>
          </a:bodyPr>
          <a:lstStyle/>
          <a:p>
            <a:pPr marL="82296" indent="0" fontAlgn="base">
              <a:buNone/>
            </a:pPr>
            <a:r>
              <a:rPr lang="en-US" dirty="0">
                <a:latin typeface="Britannic Bold" panose="020B0903060703020204" pitchFamily="34" charset="0"/>
              </a:rPr>
              <a:t>1. Designated person at the school will contact the parent or legal guardian to inform them of the referral</a:t>
            </a:r>
          </a:p>
          <a:p>
            <a:pPr marL="82296" indent="0">
              <a:buNone/>
            </a:pPr>
            <a:br>
              <a:rPr lang="en-US" dirty="0">
                <a:latin typeface="Britannic Bold" panose="020B0903060703020204" pitchFamily="34" charset="0"/>
              </a:rPr>
            </a:br>
            <a:r>
              <a:rPr lang="en-US" dirty="0">
                <a:latin typeface="Britannic Bold" panose="020B0903060703020204" pitchFamily="34" charset="0"/>
              </a:rPr>
              <a:t>2. Send paperwork packet home for parent to review, complete, and bring to their first appointment</a:t>
            </a:r>
          </a:p>
          <a:p>
            <a:pPr marL="870966" lvl="1" indent="-514350">
              <a:buClrTx/>
              <a:buFont typeface="+mj-lt"/>
              <a:buAutoNum type="alphaLcPeriod"/>
            </a:pPr>
            <a:r>
              <a:rPr lang="en-US" sz="2900" dirty="0">
                <a:solidFill>
                  <a:schemeClr val="bg2">
                    <a:lumMod val="50000"/>
                  </a:schemeClr>
                </a:solidFill>
                <a:latin typeface="Britannic Bold" panose="020B0903060703020204" pitchFamily="34" charset="0"/>
              </a:rPr>
              <a:t>Explanation of services</a:t>
            </a:r>
          </a:p>
          <a:p>
            <a:pPr marL="870966" lvl="1" indent="-514350">
              <a:buClrTx/>
              <a:buFont typeface="+mj-lt"/>
              <a:buAutoNum type="alphaLcPeriod"/>
            </a:pPr>
            <a:r>
              <a:rPr lang="en-US" sz="2900" dirty="0">
                <a:solidFill>
                  <a:schemeClr val="bg2">
                    <a:lumMod val="50000"/>
                  </a:schemeClr>
                </a:solidFill>
                <a:latin typeface="Britannic Bold" panose="020B0903060703020204" pitchFamily="34" charset="0"/>
              </a:rPr>
              <a:t>Consents</a:t>
            </a:r>
          </a:p>
          <a:p>
            <a:pPr marL="870966" lvl="1" indent="-514350">
              <a:buClrTx/>
              <a:buFont typeface="+mj-lt"/>
              <a:buAutoNum type="alphaLcPeriod"/>
            </a:pPr>
            <a:r>
              <a:rPr lang="en-US" sz="2900" dirty="0">
                <a:solidFill>
                  <a:schemeClr val="bg2">
                    <a:lumMod val="50000"/>
                  </a:schemeClr>
                </a:solidFill>
                <a:latin typeface="Britannic Bold" panose="020B0903060703020204" pitchFamily="34" charset="0"/>
              </a:rPr>
              <a:t>Insurance information form  </a:t>
            </a:r>
          </a:p>
          <a:p>
            <a:pPr marL="82296" indent="0">
              <a:buNone/>
            </a:pPr>
            <a:endParaRPr lang="en-US" dirty="0">
              <a:latin typeface="Britannic Bold" panose="020B0903060703020204" pitchFamily="34" charset="0"/>
            </a:endParaRPr>
          </a:p>
          <a:p>
            <a:pPr marL="82296" indent="0">
              <a:buNone/>
            </a:pPr>
            <a:r>
              <a:rPr lang="en-US" dirty="0">
                <a:latin typeface="Britannic Bold" panose="020B0903060703020204" pitchFamily="34" charset="0"/>
              </a:rPr>
              <a:t>3. Complete Referral </a:t>
            </a:r>
          </a:p>
          <a:p>
            <a:pPr marL="870966" lvl="1" indent="-514350">
              <a:buClrTx/>
              <a:buFont typeface="+mj-lt"/>
              <a:buAutoNum type="alphaLcPeriod"/>
            </a:pPr>
            <a:r>
              <a:rPr lang="en-US" sz="2900" dirty="0">
                <a:solidFill>
                  <a:schemeClr val="bg2">
                    <a:lumMod val="50000"/>
                  </a:schemeClr>
                </a:solidFill>
                <a:latin typeface="Britannic Bold" panose="020B0903060703020204" pitchFamily="34" charset="0"/>
              </a:rPr>
              <a:t>Paper Form</a:t>
            </a:r>
          </a:p>
          <a:p>
            <a:pPr marL="870966" lvl="1" indent="-514350">
              <a:buClrTx/>
              <a:buFont typeface="+mj-lt"/>
              <a:buAutoNum type="alphaLcPeriod"/>
            </a:pPr>
            <a:r>
              <a:rPr lang="en-US" sz="2900" dirty="0">
                <a:solidFill>
                  <a:schemeClr val="bg2">
                    <a:lumMod val="50000"/>
                  </a:schemeClr>
                </a:solidFill>
                <a:latin typeface="Britannic Bold" panose="020B0903060703020204" pitchFamily="34" charset="0"/>
              </a:rPr>
              <a:t>Google Doc form</a:t>
            </a:r>
            <a:br>
              <a:rPr lang="en-US" sz="2900" dirty="0">
                <a:solidFill>
                  <a:schemeClr val="bg2">
                    <a:lumMod val="50000"/>
                  </a:schemeClr>
                </a:solidFill>
                <a:latin typeface="Britannic Bold" panose="020B0903060703020204" pitchFamily="34" charset="0"/>
              </a:rPr>
            </a:br>
            <a:endParaRPr lang="en-US" sz="2900" dirty="0">
              <a:solidFill>
                <a:schemeClr val="bg2">
                  <a:lumMod val="50000"/>
                </a:schemeClr>
              </a:solidFill>
              <a:latin typeface="Britannic Bold" panose="020B0903060703020204" pitchFamily="34" charset="0"/>
            </a:endParaRPr>
          </a:p>
        </p:txBody>
      </p:sp>
    </p:spTree>
    <p:extLst>
      <p:ext uri="{BB962C8B-B14F-4D97-AF65-F5344CB8AC3E}">
        <p14:creationId xmlns:p14="http://schemas.microsoft.com/office/powerpoint/2010/main" val="450513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6553200" cy="1447800"/>
          </a:xfrm>
        </p:spPr>
        <p:txBody>
          <a:bodyPr>
            <a:normAutofit/>
          </a:bodyPr>
          <a:lstStyle/>
          <a:p>
            <a:pPr algn="ctr"/>
            <a:r>
              <a:rPr lang="en-US" sz="4400" dirty="0">
                <a:latin typeface="Britannic Bold" panose="020B0903060703020204" pitchFamily="34" charset="0"/>
              </a:rPr>
              <a:t>School-Based Behavioral Health Services </a:t>
            </a:r>
          </a:p>
        </p:txBody>
      </p:sp>
      <p:sp>
        <p:nvSpPr>
          <p:cNvPr id="3" name="Content Placeholder 2"/>
          <p:cNvSpPr>
            <a:spLocks noGrp="1"/>
          </p:cNvSpPr>
          <p:nvPr>
            <p:ph idx="1"/>
          </p:nvPr>
        </p:nvSpPr>
        <p:spPr>
          <a:xfrm>
            <a:off x="2702053" y="1371600"/>
            <a:ext cx="7854695" cy="5257800"/>
          </a:xfrm>
        </p:spPr>
        <p:txBody>
          <a:bodyPr>
            <a:normAutofit fontScale="92500" lnSpcReduction="10000"/>
          </a:bodyPr>
          <a:lstStyle/>
          <a:p>
            <a:endParaRPr lang="en-US" dirty="0"/>
          </a:p>
          <a:p>
            <a:pPr>
              <a:buClr>
                <a:schemeClr val="bg2">
                  <a:lumMod val="75000"/>
                </a:schemeClr>
              </a:buClr>
            </a:pPr>
            <a:r>
              <a:rPr lang="en-US" sz="3600" dirty="0">
                <a:latin typeface="Britannic Bold" panose="020B0903060703020204" pitchFamily="34" charset="0"/>
              </a:rPr>
              <a:t>Student remains in school for in-person behavioral health services</a:t>
            </a:r>
          </a:p>
          <a:p>
            <a:pPr marL="82296" indent="0">
              <a:buNone/>
            </a:pPr>
            <a:endParaRPr lang="en-US" sz="3600" dirty="0">
              <a:latin typeface="Britannic Bold" panose="020B0903060703020204" pitchFamily="34" charset="0"/>
            </a:endParaRPr>
          </a:p>
          <a:p>
            <a:pPr>
              <a:buClr>
                <a:schemeClr val="bg2">
                  <a:lumMod val="75000"/>
                </a:schemeClr>
              </a:buClr>
            </a:pPr>
            <a:r>
              <a:rPr lang="en-US" sz="3600" dirty="0">
                <a:latin typeface="Britannic Bold" panose="020B0903060703020204" pitchFamily="34" charset="0"/>
              </a:rPr>
              <a:t>Parent or guardian:</a:t>
            </a:r>
          </a:p>
          <a:p>
            <a:pPr lvl="1">
              <a:buClr>
                <a:schemeClr val="bg2">
                  <a:lumMod val="75000"/>
                </a:schemeClr>
              </a:buClr>
            </a:pPr>
            <a:r>
              <a:rPr lang="en-US" sz="3200" dirty="0">
                <a:solidFill>
                  <a:schemeClr val="bg2">
                    <a:lumMod val="50000"/>
                  </a:schemeClr>
                </a:solidFill>
                <a:latin typeface="Britannic Bold" panose="020B0903060703020204" pitchFamily="34" charset="0"/>
              </a:rPr>
              <a:t>Comes to the school for the Biopsychosocial Assessment </a:t>
            </a:r>
          </a:p>
          <a:p>
            <a:pPr lvl="1">
              <a:buClr>
                <a:schemeClr val="bg2">
                  <a:lumMod val="75000"/>
                </a:schemeClr>
              </a:buClr>
            </a:pPr>
            <a:r>
              <a:rPr lang="en-US" sz="3200" dirty="0">
                <a:solidFill>
                  <a:schemeClr val="bg2">
                    <a:lumMod val="50000"/>
                  </a:schemeClr>
                </a:solidFill>
                <a:latin typeface="Britannic Bold" panose="020B0903060703020204" pitchFamily="34" charset="0"/>
              </a:rPr>
              <a:t>Sign consent forms</a:t>
            </a:r>
          </a:p>
          <a:p>
            <a:pPr lvl="1">
              <a:buClr>
                <a:schemeClr val="bg2">
                  <a:lumMod val="75000"/>
                </a:schemeClr>
              </a:buClr>
            </a:pPr>
            <a:r>
              <a:rPr lang="en-US" sz="3200" dirty="0">
                <a:solidFill>
                  <a:schemeClr val="bg2">
                    <a:lumMod val="50000"/>
                  </a:schemeClr>
                </a:solidFill>
                <a:latin typeface="Britannic Bold" panose="020B0903060703020204" pitchFamily="34" charset="0"/>
              </a:rPr>
              <a:t>Do not need to be present for follow up appointments </a:t>
            </a:r>
          </a:p>
          <a:p>
            <a:pPr marL="82296" indent="0">
              <a:buNone/>
            </a:pPr>
            <a:endParaRPr lang="en-US" dirty="0"/>
          </a:p>
        </p:txBody>
      </p:sp>
    </p:spTree>
    <p:extLst>
      <p:ext uri="{BB962C8B-B14F-4D97-AF65-F5344CB8AC3E}">
        <p14:creationId xmlns:p14="http://schemas.microsoft.com/office/powerpoint/2010/main" val="265921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DCCA0-8672-4492-86CA-32972191E21A}"/>
              </a:ext>
            </a:extLst>
          </p:cNvPr>
          <p:cNvSpPr>
            <a:spLocks noGrp="1"/>
          </p:cNvSpPr>
          <p:nvPr>
            <p:ph type="title"/>
          </p:nvPr>
        </p:nvSpPr>
        <p:spPr/>
        <p:txBody>
          <a:bodyPr/>
          <a:lstStyle/>
          <a:p>
            <a:r>
              <a:rPr lang="en-US" dirty="0"/>
              <a:t>About Us</a:t>
            </a:r>
          </a:p>
        </p:txBody>
      </p:sp>
      <p:sp>
        <p:nvSpPr>
          <p:cNvPr id="3" name="Content Placeholder 2">
            <a:extLst>
              <a:ext uri="{FF2B5EF4-FFF2-40B4-BE49-F238E27FC236}">
                <a16:creationId xmlns:a16="http://schemas.microsoft.com/office/drawing/2014/main" id="{4B3AF8EE-12C9-476A-9148-4E5892C0BE19}"/>
              </a:ext>
            </a:extLst>
          </p:cNvPr>
          <p:cNvSpPr>
            <a:spLocks noGrp="1"/>
          </p:cNvSpPr>
          <p:nvPr>
            <p:ph idx="1"/>
          </p:nvPr>
        </p:nvSpPr>
        <p:spPr>
          <a:xfrm>
            <a:off x="677334" y="1497497"/>
            <a:ext cx="8596668" cy="4543866"/>
          </a:xfrm>
        </p:spPr>
        <p:txBody>
          <a:bodyPr>
            <a:normAutofit/>
          </a:bodyPr>
          <a:lstStyle/>
          <a:p>
            <a:pPr>
              <a:buFont typeface="Wingdings" panose="05000000000000000000" pitchFamily="2" charset="2"/>
              <a:buChar char="Ø"/>
            </a:pPr>
            <a:r>
              <a:rPr lang="en-US" dirty="0"/>
              <a:t>Family Medical Center of MI (FMC) is a not-for-profit Community Health Center offering a range of healthcare services in Monroe,  Lenawee and Wayne Counties.</a:t>
            </a:r>
          </a:p>
          <a:p>
            <a:pPr marL="0" indent="0">
              <a:buNone/>
            </a:pPr>
            <a:endParaRPr lang="en-US" sz="1100" dirty="0"/>
          </a:p>
          <a:p>
            <a:pPr>
              <a:buFont typeface="Wingdings" panose="05000000000000000000" pitchFamily="2" charset="2"/>
              <a:buChar char="Ø"/>
            </a:pPr>
            <a:r>
              <a:rPr lang="en-US" dirty="0"/>
              <a:t>FMC serves all patients regardless of their ability to pay and offers discounted payment arrangements for patients with no insurance.</a:t>
            </a:r>
            <a:endParaRPr lang="en-US" sz="1100" dirty="0"/>
          </a:p>
          <a:p>
            <a:pPr>
              <a:buFont typeface="Wingdings" panose="05000000000000000000" pitchFamily="2" charset="2"/>
              <a:buChar char="Ø"/>
            </a:pPr>
            <a:endParaRPr lang="en-US" sz="1100" dirty="0"/>
          </a:p>
          <a:p>
            <a:pPr>
              <a:buFont typeface="Wingdings" panose="05000000000000000000" pitchFamily="2" charset="2"/>
              <a:buChar char="Ø"/>
            </a:pPr>
            <a:r>
              <a:rPr lang="en-US" dirty="0"/>
              <a:t>FMC is the largest provider of services to patients in the communities we serve with Medicaid and Healthy Michigan insurance. FMC also accepts Medicare, most private insurance plans.</a:t>
            </a:r>
          </a:p>
          <a:p>
            <a:pPr marL="0" indent="0">
              <a:buNone/>
            </a:pPr>
            <a:endParaRPr lang="en-US" dirty="0"/>
          </a:p>
          <a:p>
            <a:pPr>
              <a:buFont typeface="Wingdings" panose="05000000000000000000" pitchFamily="2" charset="2"/>
              <a:buChar char="Ø"/>
            </a:pPr>
            <a:r>
              <a:rPr lang="en-US" dirty="0"/>
              <a:t>FMC is also a federally designated migrant health center.</a:t>
            </a:r>
          </a:p>
          <a:p>
            <a:endParaRPr lang="en-US" dirty="0"/>
          </a:p>
        </p:txBody>
      </p:sp>
    </p:spTree>
    <p:extLst>
      <p:ext uri="{BB962C8B-B14F-4D97-AF65-F5344CB8AC3E}">
        <p14:creationId xmlns:p14="http://schemas.microsoft.com/office/powerpoint/2010/main" val="258793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7F2652-FC78-4E45-ACE5-48BBFCFE559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62800" y="2025908"/>
            <a:ext cx="3352800" cy="2469892"/>
          </a:xfrm>
          <a:prstGeom prst="rect">
            <a:avLst/>
          </a:prstGeom>
        </p:spPr>
      </p:pic>
      <p:sp>
        <p:nvSpPr>
          <p:cNvPr id="7" name="Content Placeholder 2">
            <a:extLst>
              <a:ext uri="{FF2B5EF4-FFF2-40B4-BE49-F238E27FC236}">
                <a16:creationId xmlns:a16="http://schemas.microsoft.com/office/drawing/2014/main" id="{F9F35BBB-CE19-4109-BF46-363BEF1875B4}"/>
              </a:ext>
            </a:extLst>
          </p:cNvPr>
          <p:cNvSpPr txBox="1">
            <a:spLocks/>
          </p:cNvSpPr>
          <p:nvPr/>
        </p:nvSpPr>
        <p:spPr>
          <a:xfrm>
            <a:off x="2743200" y="152400"/>
            <a:ext cx="7696200" cy="15240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760" marR="0" lvl="0" indent="-283464" algn="l" defTabSz="914400" rtl="0" eaLnBrk="1" fontAlgn="auto" latinLnBrk="0" hangingPunct="1">
              <a:lnSpc>
                <a:spcPct val="100000"/>
              </a:lnSpc>
              <a:spcBef>
                <a:spcPts val="600"/>
              </a:spcBef>
              <a:spcAft>
                <a:spcPts val="0"/>
              </a:spcAft>
              <a:buClr>
                <a:srgbClr val="D2D2D2">
                  <a:lumMod val="75000"/>
                </a:srgbClr>
              </a:buClr>
              <a:buSzPct val="80000"/>
              <a:buFont typeface="Wingdings 2"/>
              <a:buChar char=""/>
              <a:tabLst/>
              <a:defRPr/>
            </a:pPr>
            <a:r>
              <a:rPr kumimoji="0" lang="en-US" sz="3600" b="0" i="0" u="none" strike="noStrike" kern="1200" cap="none" spc="0" normalizeH="0" baseline="0" noProof="0" dirty="0">
                <a:ln>
                  <a:noFill/>
                </a:ln>
                <a:solidFill>
                  <a:srgbClr val="D2D2D2">
                    <a:lumMod val="50000"/>
                  </a:srgbClr>
                </a:solidFill>
                <a:effectLst/>
                <a:uLnTx/>
                <a:uFillTx/>
                <a:latin typeface="Britannic Bold" panose="020B0903060703020204" pitchFamily="34" charset="0"/>
                <a:ea typeface="+mn-ea"/>
                <a:cs typeface="+mn-cs"/>
              </a:rPr>
              <a:t>Behavioral Health Specialist’s office is located at the school to provide the following services:</a:t>
            </a:r>
          </a:p>
        </p:txBody>
      </p:sp>
      <p:sp>
        <p:nvSpPr>
          <p:cNvPr id="8" name="Rectangle 7">
            <a:extLst>
              <a:ext uri="{FF2B5EF4-FFF2-40B4-BE49-F238E27FC236}">
                <a16:creationId xmlns:a16="http://schemas.microsoft.com/office/drawing/2014/main" id="{26FB9F10-7AE2-4CCF-88DD-E549702C7D99}"/>
              </a:ext>
            </a:extLst>
          </p:cNvPr>
          <p:cNvSpPr/>
          <p:nvPr/>
        </p:nvSpPr>
        <p:spPr>
          <a:xfrm>
            <a:off x="2209801" y="1684665"/>
            <a:ext cx="5638800" cy="5693866"/>
          </a:xfrm>
          <a:prstGeom prst="rect">
            <a:avLst/>
          </a:prstGeom>
        </p:spPr>
        <p:txBody>
          <a:bodyPr wrap="square">
            <a:spAutoFit/>
          </a:bodyPr>
          <a:lstStyle/>
          <a:p>
            <a:pPr marL="914400" marR="0" lvl="1" indent="-457200" algn="l" defTabSz="914400" rtl="0" eaLnBrk="1" fontAlgn="auto" latinLnBrk="0" hangingPunct="1">
              <a:lnSpc>
                <a:spcPct val="100000"/>
              </a:lnSpc>
              <a:spcBef>
                <a:spcPts val="0"/>
              </a:spcBef>
              <a:spcAft>
                <a:spcPts val="0"/>
              </a:spcAft>
              <a:buClr>
                <a:srgbClr val="D2D2D2">
                  <a:lumMod val="75000"/>
                </a:srgbClr>
              </a:buClr>
              <a:buSzTx/>
              <a:buFont typeface="Courier New" panose="02070309020205020404" pitchFamily="49" charset="0"/>
              <a:buChar char="o"/>
              <a:tabLst/>
              <a:defRPr/>
            </a:pPr>
            <a:endParaRPr kumimoji="0" lang="en-US" sz="28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
                <a:srgbClr val="D2D2D2">
                  <a:lumMod val="75000"/>
                </a:srgbClr>
              </a:buClr>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Biopsychosocial Assessments </a:t>
            </a:r>
          </a:p>
          <a:p>
            <a:pPr marL="914400" marR="0" lvl="1" indent="-457200" algn="l" defTabSz="914400" rtl="0" eaLnBrk="1" fontAlgn="auto" latinLnBrk="0" hangingPunct="1">
              <a:lnSpc>
                <a:spcPct val="100000"/>
              </a:lnSpc>
              <a:spcBef>
                <a:spcPts val="0"/>
              </a:spcBef>
              <a:spcAft>
                <a:spcPts val="0"/>
              </a:spcAft>
              <a:buClr>
                <a:srgbClr val="D2D2D2">
                  <a:lumMod val="75000"/>
                </a:srgbClr>
              </a:buClr>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Individual Therapy</a:t>
            </a:r>
          </a:p>
          <a:p>
            <a:pPr marL="914400" marR="0" lvl="1" indent="-457200" algn="l" defTabSz="914400" rtl="0" eaLnBrk="1" fontAlgn="auto" latinLnBrk="0" hangingPunct="1">
              <a:lnSpc>
                <a:spcPct val="100000"/>
              </a:lnSpc>
              <a:spcBef>
                <a:spcPts val="0"/>
              </a:spcBef>
              <a:spcAft>
                <a:spcPts val="0"/>
              </a:spcAft>
              <a:buClr>
                <a:srgbClr val="D2D2D2">
                  <a:lumMod val="75000"/>
                </a:srgbClr>
              </a:buClr>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Group Therapy</a:t>
            </a:r>
          </a:p>
          <a:p>
            <a:pPr marL="914400" marR="0" lvl="1" indent="-457200" algn="l" defTabSz="914400" rtl="0" eaLnBrk="1" fontAlgn="auto" latinLnBrk="0" hangingPunct="1">
              <a:lnSpc>
                <a:spcPct val="100000"/>
              </a:lnSpc>
              <a:spcBef>
                <a:spcPts val="0"/>
              </a:spcBef>
              <a:spcAft>
                <a:spcPts val="0"/>
              </a:spcAft>
              <a:buClr>
                <a:srgbClr val="D2D2D2">
                  <a:lumMod val="75000"/>
                </a:srgbClr>
              </a:buClr>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Family Therapy</a:t>
            </a:r>
          </a:p>
          <a:p>
            <a:pPr marL="914400" marR="0" lvl="1" indent="-457200" algn="l" defTabSz="914400" rtl="0" eaLnBrk="1" fontAlgn="auto" latinLnBrk="0" hangingPunct="1">
              <a:lnSpc>
                <a:spcPct val="100000"/>
              </a:lnSpc>
              <a:spcBef>
                <a:spcPts val="0"/>
              </a:spcBef>
              <a:spcAft>
                <a:spcPts val="0"/>
              </a:spcAft>
              <a:buClr>
                <a:srgbClr val="D2D2D2">
                  <a:lumMod val="75000"/>
                </a:srgbClr>
              </a:buClr>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Screenings of students</a:t>
            </a:r>
          </a:p>
          <a:p>
            <a:pPr marL="914400" marR="0" lvl="1" indent="-457200" algn="l" defTabSz="914400" rtl="0" eaLnBrk="1" fontAlgn="auto" latinLnBrk="0" hangingPunct="1">
              <a:lnSpc>
                <a:spcPct val="100000"/>
              </a:lnSpc>
              <a:spcBef>
                <a:spcPts val="0"/>
              </a:spcBef>
              <a:spcAft>
                <a:spcPts val="0"/>
              </a:spcAft>
              <a:buClr>
                <a:srgbClr val="D2D2D2">
                  <a:lumMod val="75000"/>
                </a:srgbClr>
              </a:buClr>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Identification of community resources</a:t>
            </a:r>
          </a:p>
          <a:p>
            <a:pPr marL="914400" marR="0" lvl="1" indent="-457200" algn="l" defTabSz="914400" rtl="0" eaLnBrk="1" fontAlgn="auto" latinLnBrk="0" hangingPunct="1">
              <a:lnSpc>
                <a:spcPct val="100000"/>
              </a:lnSpc>
              <a:spcBef>
                <a:spcPts val="0"/>
              </a:spcBef>
              <a:spcAft>
                <a:spcPts val="0"/>
              </a:spcAft>
              <a:buClr>
                <a:srgbClr val="D2D2D2">
                  <a:lumMod val="75000"/>
                </a:srgbClr>
              </a:buClr>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Coordination and management of care</a:t>
            </a:r>
          </a:p>
          <a:p>
            <a:pPr marL="457200" marR="0" lvl="1" indent="0" algn="l" defTabSz="914400" rtl="0" eaLnBrk="1" fontAlgn="auto" latinLnBrk="0" hangingPunct="1">
              <a:lnSpc>
                <a:spcPct val="100000"/>
              </a:lnSpc>
              <a:spcBef>
                <a:spcPts val="0"/>
              </a:spcBef>
              <a:spcAft>
                <a:spcPts val="0"/>
              </a:spcAft>
              <a:buClr>
                <a:srgbClr val="D2D2D2">
                  <a:lumMod val="75000"/>
                </a:srgbClr>
              </a:buClr>
              <a:buSzTx/>
              <a:buFontTx/>
              <a:buNone/>
              <a:tabLst/>
              <a:defRPr/>
            </a:pPr>
            <a:endParaRPr kumimoji="0" lang="en-US" sz="28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
                <a:srgbClr val="D2D2D2">
                  <a:lumMod val="75000"/>
                </a:srgbClr>
              </a:buClr>
              <a:buSzTx/>
              <a:buFont typeface="Courier New" panose="02070309020205020404" pitchFamily="49" charset="0"/>
              <a:buChar char="o"/>
              <a:tabLst/>
              <a:defRPr/>
            </a:pPr>
            <a:endParaRPr kumimoji="0" lang="en-US" sz="28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endParaRPr>
          </a:p>
        </p:txBody>
      </p:sp>
    </p:spTree>
    <p:extLst>
      <p:ext uri="{BB962C8B-B14F-4D97-AF65-F5344CB8AC3E}">
        <p14:creationId xmlns:p14="http://schemas.microsoft.com/office/powerpoint/2010/main" val="240811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ritannic Bold" panose="020B0903060703020204" pitchFamily="34" charset="0"/>
              </a:rPr>
              <a:t>The</a:t>
            </a:r>
            <a:r>
              <a:rPr lang="en-US" sz="4000" dirty="0">
                <a:latin typeface="Britannic Bold" panose="020B0903060703020204" pitchFamily="34" charset="0"/>
              </a:rPr>
              <a:t> Benefits</a:t>
            </a:r>
            <a:endParaRPr lang="en-US" dirty="0"/>
          </a:p>
        </p:txBody>
      </p:sp>
      <p:sp>
        <p:nvSpPr>
          <p:cNvPr id="3" name="Content Placeholder 2"/>
          <p:cNvSpPr>
            <a:spLocks noGrp="1"/>
          </p:cNvSpPr>
          <p:nvPr>
            <p:ph idx="1"/>
          </p:nvPr>
        </p:nvSpPr>
        <p:spPr>
          <a:xfrm>
            <a:off x="2743200" y="1447800"/>
            <a:ext cx="7620000" cy="5410200"/>
          </a:xfrm>
        </p:spPr>
        <p:txBody>
          <a:bodyPr>
            <a:normAutofit/>
          </a:bodyPr>
          <a:lstStyle/>
          <a:p>
            <a:pPr>
              <a:buClr>
                <a:schemeClr val="bg2">
                  <a:lumMod val="75000"/>
                </a:schemeClr>
              </a:buClr>
              <a:buFont typeface="Arial" panose="020B0604020202020204" pitchFamily="34" charset="0"/>
              <a:buChar char="•"/>
            </a:pPr>
            <a:r>
              <a:rPr lang="en-US" sz="2800" dirty="0">
                <a:latin typeface="Britannic Bold" panose="020B0903060703020204" pitchFamily="34" charset="0"/>
              </a:rPr>
              <a:t>Timely and increased access to healthcare</a:t>
            </a:r>
          </a:p>
          <a:p>
            <a:pPr>
              <a:buClr>
                <a:schemeClr val="bg2">
                  <a:lumMod val="75000"/>
                </a:schemeClr>
              </a:buClr>
              <a:buFont typeface="Arial" panose="020B0604020202020204" pitchFamily="34" charset="0"/>
              <a:buChar char="•"/>
            </a:pPr>
            <a:r>
              <a:rPr lang="en-US" sz="2800" dirty="0">
                <a:latin typeface="Britannic Bold" panose="020B0903060703020204" pitchFamily="34" charset="0"/>
              </a:rPr>
              <a:t>Early identification and intervention</a:t>
            </a:r>
          </a:p>
          <a:p>
            <a:pPr>
              <a:buClr>
                <a:schemeClr val="bg2">
                  <a:lumMod val="75000"/>
                </a:schemeClr>
              </a:buClr>
              <a:buFont typeface="Arial" panose="020B0604020202020204" pitchFamily="34" charset="0"/>
              <a:buChar char="•"/>
            </a:pPr>
            <a:r>
              <a:rPr lang="en-US" sz="2800" dirty="0">
                <a:latin typeface="Britannic Bold" panose="020B0903060703020204" pitchFamily="34" charset="0"/>
              </a:rPr>
              <a:t>Convenience for those with transportation difficulties</a:t>
            </a:r>
          </a:p>
          <a:p>
            <a:pPr>
              <a:buClr>
                <a:schemeClr val="bg2">
                  <a:lumMod val="75000"/>
                </a:schemeClr>
              </a:buClr>
              <a:buFont typeface="Arial" panose="020B0604020202020204" pitchFamily="34" charset="0"/>
              <a:buChar char="•"/>
            </a:pPr>
            <a:r>
              <a:rPr lang="en-US" sz="2800" dirty="0">
                <a:latin typeface="Britannic Bold" panose="020B0903060703020204" pitchFamily="34" charset="0"/>
              </a:rPr>
              <a:t>Less time away from work for parents and school for students</a:t>
            </a:r>
          </a:p>
          <a:p>
            <a:pPr>
              <a:buClr>
                <a:schemeClr val="bg2">
                  <a:lumMod val="75000"/>
                </a:schemeClr>
              </a:buClr>
              <a:buFont typeface="Arial" panose="020B0604020202020204" pitchFamily="34" charset="0"/>
              <a:buChar char="•"/>
            </a:pPr>
            <a:r>
              <a:rPr lang="en-US" sz="2800" dirty="0">
                <a:latin typeface="Britannic Bold" panose="020B0903060703020204" pitchFamily="34" charset="0"/>
              </a:rPr>
              <a:t>Increased teacher and school collaboration with behavioral health providers</a:t>
            </a:r>
          </a:p>
          <a:p>
            <a:pPr>
              <a:buClr>
                <a:schemeClr val="bg2">
                  <a:lumMod val="75000"/>
                </a:schemeClr>
              </a:buClr>
              <a:buFont typeface="Arial" panose="020B0604020202020204" pitchFamily="34" charset="0"/>
              <a:buChar char="•"/>
            </a:pPr>
            <a:r>
              <a:rPr lang="en-US" sz="2800" dirty="0">
                <a:latin typeface="Britannic Bold" panose="020B0903060703020204" pitchFamily="34" charset="0"/>
              </a:rPr>
              <a:t>Increased likelihood of improved attendance, better grades, and fewer classroom disruptions</a:t>
            </a:r>
          </a:p>
          <a:p>
            <a:pPr marL="82296" indent="0">
              <a:buNone/>
            </a:pPr>
            <a:endParaRPr lang="en-US" sz="2800" dirty="0">
              <a:latin typeface="Britannic Bold" panose="020B0903060703020204" pitchFamily="34" charset="0"/>
            </a:endParaRPr>
          </a:p>
          <a:p>
            <a:endParaRPr lang="en-US" sz="2800" dirty="0"/>
          </a:p>
        </p:txBody>
      </p:sp>
    </p:spTree>
    <p:extLst>
      <p:ext uri="{BB962C8B-B14F-4D97-AF65-F5344CB8AC3E}">
        <p14:creationId xmlns:p14="http://schemas.microsoft.com/office/powerpoint/2010/main" val="4005268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Britannic Bold" panose="020B0903060703020204" pitchFamily="34" charset="0"/>
              </a:rPr>
              <a:t>The</a:t>
            </a:r>
            <a:r>
              <a:rPr lang="en-US" sz="4400" dirty="0">
                <a:latin typeface="Britannic Bold" panose="020B0903060703020204" pitchFamily="34" charset="0"/>
              </a:rPr>
              <a:t> Team</a:t>
            </a:r>
            <a:endParaRPr lang="en-US" sz="4400" dirty="0"/>
          </a:p>
        </p:txBody>
      </p:sp>
      <p:sp>
        <p:nvSpPr>
          <p:cNvPr id="3" name="Content Placeholder 2"/>
          <p:cNvSpPr>
            <a:spLocks noGrp="1"/>
          </p:cNvSpPr>
          <p:nvPr>
            <p:ph idx="1"/>
          </p:nvPr>
        </p:nvSpPr>
        <p:spPr>
          <a:xfrm>
            <a:off x="2590800" y="1600200"/>
            <a:ext cx="8077200" cy="4800600"/>
          </a:xfrm>
        </p:spPr>
        <p:txBody>
          <a:bodyPr>
            <a:normAutofit lnSpcReduction="10000"/>
          </a:bodyPr>
          <a:lstStyle/>
          <a:p>
            <a:pPr>
              <a:buClr>
                <a:schemeClr val="bg2">
                  <a:lumMod val="75000"/>
                </a:schemeClr>
              </a:buClr>
              <a:buFont typeface="Arial" panose="020B0604020202020204" pitchFamily="34" charset="0"/>
              <a:buChar char="•"/>
            </a:pPr>
            <a:r>
              <a:rPr lang="en-US" sz="3100" dirty="0" err="1">
                <a:solidFill>
                  <a:schemeClr val="bg2">
                    <a:lumMod val="50000"/>
                  </a:schemeClr>
                </a:solidFill>
                <a:latin typeface="Britannic Bold" panose="020B0903060703020204" pitchFamily="34" charset="0"/>
              </a:rPr>
              <a:t>Telepsychiatrist</a:t>
            </a:r>
            <a:r>
              <a:rPr lang="en-US" sz="3100" dirty="0">
                <a:solidFill>
                  <a:schemeClr val="bg2">
                    <a:lumMod val="50000"/>
                  </a:schemeClr>
                </a:solidFill>
                <a:latin typeface="Britannic Bold" panose="020B0903060703020204" pitchFamily="34" charset="0"/>
              </a:rPr>
              <a:t>, Monroe, Lenawee, and Wayne Counties:</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Mubeen A. Memon, MD</a:t>
            </a:r>
          </a:p>
          <a:p>
            <a:pPr lvl="1">
              <a:buClr>
                <a:schemeClr val="bg2">
                  <a:lumMod val="75000"/>
                </a:schemeClr>
              </a:buClr>
              <a:buFont typeface="Arial" panose="020B0604020202020204" pitchFamily="34" charset="0"/>
              <a:buChar char="•"/>
            </a:pPr>
            <a:r>
              <a:rPr lang="en-US" sz="3200" dirty="0" err="1">
                <a:latin typeface="Britannic Bold" panose="020B0903060703020204" pitchFamily="34" charset="0"/>
              </a:rPr>
              <a:t>Severia</a:t>
            </a:r>
            <a:r>
              <a:rPr lang="en-US" sz="3200" dirty="0">
                <a:latin typeface="Britannic Bold" panose="020B0903060703020204" pitchFamily="34" charset="0"/>
              </a:rPr>
              <a:t> </a:t>
            </a:r>
            <a:r>
              <a:rPr lang="en-US" sz="3200" dirty="0" err="1">
                <a:latin typeface="Britannic Bold" panose="020B0903060703020204" pitchFamily="34" charset="0"/>
              </a:rPr>
              <a:t>Adolpus</a:t>
            </a:r>
            <a:r>
              <a:rPr lang="en-US" sz="3200" dirty="0">
                <a:latin typeface="Britannic Bold" panose="020B0903060703020204" pitchFamily="34" charset="0"/>
              </a:rPr>
              <a:t>, Psychiatric NP</a:t>
            </a:r>
          </a:p>
          <a:p>
            <a:pPr lvl="1">
              <a:buClr>
                <a:schemeClr val="bg2">
                  <a:lumMod val="75000"/>
                </a:schemeClr>
              </a:buClr>
              <a:buFont typeface="Arial" panose="020B0604020202020204" pitchFamily="34" charset="0"/>
              <a:buChar char="•"/>
            </a:pPr>
            <a:endParaRPr lang="en-US" sz="3200" dirty="0">
              <a:latin typeface="Britannic Bold" panose="020B0903060703020204" pitchFamily="34" charset="0"/>
            </a:endParaRPr>
          </a:p>
          <a:p>
            <a:pPr>
              <a:buClr>
                <a:schemeClr val="bg2">
                  <a:lumMod val="75000"/>
                </a:schemeClr>
              </a:buClr>
              <a:buFont typeface="Arial" panose="020B0604020202020204" pitchFamily="34" charset="0"/>
              <a:buChar char="•"/>
            </a:pPr>
            <a:r>
              <a:rPr lang="en-US" dirty="0">
                <a:solidFill>
                  <a:schemeClr val="bg2">
                    <a:lumMod val="50000"/>
                  </a:schemeClr>
                </a:solidFill>
                <a:latin typeface="Britannic Bold" panose="020B0903060703020204" pitchFamily="34" charset="0"/>
              </a:rPr>
              <a:t>Behavioral Health Specialists, Lenawee Co:</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Kelly Swett, MA, LLPC</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Alexa Anderson, MA, LLPC</a:t>
            </a:r>
          </a:p>
          <a:p>
            <a:pPr lvl="1">
              <a:buClr>
                <a:schemeClr val="bg2">
                  <a:lumMod val="75000"/>
                </a:schemeClr>
              </a:buClr>
              <a:buFont typeface="Arial" panose="020B0604020202020204" pitchFamily="34" charset="0"/>
              <a:buChar char="•"/>
            </a:pPr>
            <a:endParaRPr lang="en-US" sz="3200" dirty="0">
              <a:latin typeface="Britannic Bold" panose="020B0903060703020204" pitchFamily="34" charset="0"/>
            </a:endParaRPr>
          </a:p>
          <a:p>
            <a:pPr marL="82296" indent="0">
              <a:lnSpc>
                <a:spcPct val="110000"/>
              </a:lnSpc>
              <a:buClr>
                <a:schemeClr val="bg2">
                  <a:lumMod val="75000"/>
                </a:schemeClr>
              </a:buClr>
              <a:buNone/>
            </a:pPr>
            <a:endParaRPr lang="en-US" sz="800" dirty="0">
              <a:latin typeface="Britannic Bold" panose="020B0903060703020204" pitchFamily="34" charset="0"/>
            </a:endParaRPr>
          </a:p>
        </p:txBody>
      </p:sp>
    </p:spTree>
    <p:extLst>
      <p:ext uri="{BB962C8B-B14F-4D97-AF65-F5344CB8AC3E}">
        <p14:creationId xmlns:p14="http://schemas.microsoft.com/office/powerpoint/2010/main" val="537091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7498080" cy="1066800"/>
          </a:xfrm>
        </p:spPr>
        <p:txBody>
          <a:bodyPr>
            <a:normAutofit/>
          </a:bodyPr>
          <a:lstStyle/>
          <a:p>
            <a:pPr algn="ctr"/>
            <a:r>
              <a:rPr lang="en-US" sz="4800" dirty="0">
                <a:latin typeface="Britannic Bold" panose="020B0903060703020204" pitchFamily="34" charset="0"/>
              </a:rPr>
              <a:t>The Team</a:t>
            </a:r>
            <a:endParaRPr lang="en-US" sz="4800" dirty="0"/>
          </a:p>
        </p:txBody>
      </p:sp>
      <p:sp>
        <p:nvSpPr>
          <p:cNvPr id="3" name="Content Placeholder 2"/>
          <p:cNvSpPr>
            <a:spLocks noGrp="1"/>
          </p:cNvSpPr>
          <p:nvPr>
            <p:ph idx="1"/>
          </p:nvPr>
        </p:nvSpPr>
        <p:spPr>
          <a:xfrm>
            <a:off x="2590800" y="1341438"/>
            <a:ext cx="8382000" cy="5440362"/>
          </a:xfrm>
        </p:spPr>
        <p:txBody>
          <a:bodyPr>
            <a:normAutofit lnSpcReduction="10000"/>
          </a:bodyPr>
          <a:lstStyle/>
          <a:p>
            <a:pPr>
              <a:lnSpc>
                <a:spcPct val="110000"/>
              </a:lnSpc>
              <a:buClr>
                <a:schemeClr val="bg2">
                  <a:lumMod val="75000"/>
                </a:schemeClr>
              </a:buClr>
              <a:buFont typeface="Arial" panose="020B0604020202020204" pitchFamily="34" charset="0"/>
              <a:buChar char="•"/>
            </a:pPr>
            <a:r>
              <a:rPr lang="en-US" sz="3100" dirty="0">
                <a:solidFill>
                  <a:schemeClr val="bg2">
                    <a:lumMod val="50000"/>
                  </a:schemeClr>
                </a:solidFill>
                <a:latin typeface="Britannic Bold" panose="020B0903060703020204" pitchFamily="34" charset="0"/>
              </a:rPr>
              <a:t>Behavioral Health Specialists, Monroe Co: </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Meredith Gilliam, LMSW</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Austin Kovar, MA, LLP</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Kailah Ayres-Tuttle, MA, LLPC</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Corinne Howe, LLMSW</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Candace Kovar, MA, TLLP</a:t>
            </a:r>
          </a:p>
          <a:p>
            <a:pPr marL="402336" lvl="1" indent="0">
              <a:buClr>
                <a:schemeClr val="bg2">
                  <a:lumMod val="75000"/>
                </a:schemeClr>
              </a:buClr>
              <a:buNone/>
            </a:pPr>
            <a:endParaRPr lang="en-US" sz="3200" b="1" dirty="0">
              <a:latin typeface="Britannic Bold" panose="020B0903060703020204" pitchFamily="34" charset="0"/>
            </a:endParaRPr>
          </a:p>
          <a:p>
            <a:pPr>
              <a:buClr>
                <a:schemeClr val="bg2">
                  <a:lumMod val="75000"/>
                </a:schemeClr>
              </a:buClr>
              <a:buFont typeface="Arial" panose="020B0604020202020204" pitchFamily="34" charset="0"/>
              <a:buChar char="•"/>
            </a:pPr>
            <a:r>
              <a:rPr lang="en-US" dirty="0">
                <a:solidFill>
                  <a:schemeClr val="bg2">
                    <a:lumMod val="50000"/>
                  </a:schemeClr>
                </a:solidFill>
                <a:latin typeface="Britannic Bold" panose="020B0903060703020204" pitchFamily="34" charset="0"/>
              </a:rPr>
              <a:t>Behavioral Health Specialists, Wayne Co:</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Kierra Jones, LLMSW</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Monica Rich-McLaurin, LMSW</a:t>
            </a:r>
          </a:p>
          <a:p>
            <a:pPr marL="402336" lvl="1" indent="0">
              <a:buClr>
                <a:schemeClr val="bg2">
                  <a:lumMod val="75000"/>
                </a:schemeClr>
              </a:buClr>
              <a:buNone/>
            </a:pPr>
            <a:endParaRPr lang="en-US" sz="3200" b="1" dirty="0">
              <a:latin typeface="Britannic Bold" panose="020B0903060703020204" pitchFamily="34" charset="0"/>
            </a:endParaRPr>
          </a:p>
          <a:p>
            <a:pPr marL="402336" lvl="1" indent="0">
              <a:buClr>
                <a:schemeClr val="bg2">
                  <a:lumMod val="75000"/>
                </a:schemeClr>
              </a:buClr>
              <a:buNone/>
            </a:pPr>
            <a:endParaRPr lang="en-US" sz="3200" b="1" dirty="0">
              <a:latin typeface="Britannic Bold" panose="020B0903060703020204" pitchFamily="34" charset="0"/>
            </a:endParaRPr>
          </a:p>
          <a:p>
            <a:pPr>
              <a:buClr>
                <a:schemeClr val="bg2">
                  <a:lumMod val="75000"/>
                </a:schemeClr>
              </a:buClr>
              <a:buFont typeface="Arial" panose="020B0604020202020204" pitchFamily="34" charset="0"/>
              <a:buChar char="•"/>
            </a:pPr>
            <a:endParaRPr lang="en-US" b="1" dirty="0">
              <a:latin typeface="Britannic Bold" panose="020B0903060703020204" pitchFamily="34" charset="0"/>
            </a:endParaRPr>
          </a:p>
          <a:p>
            <a:pPr>
              <a:buClr>
                <a:schemeClr val="bg2">
                  <a:lumMod val="75000"/>
                </a:schemeClr>
              </a:buClr>
              <a:buFont typeface="Arial" panose="020B0604020202020204" pitchFamily="34" charset="0"/>
              <a:buChar char="•"/>
            </a:pPr>
            <a:endParaRPr lang="en-US" dirty="0">
              <a:latin typeface="Britannic Bold" panose="020B0903060703020204" pitchFamily="34" charset="0"/>
            </a:endParaRPr>
          </a:p>
        </p:txBody>
      </p:sp>
    </p:spTree>
    <p:extLst>
      <p:ext uri="{BB962C8B-B14F-4D97-AF65-F5344CB8AC3E}">
        <p14:creationId xmlns:p14="http://schemas.microsoft.com/office/powerpoint/2010/main" val="137095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E228-9D1A-4FE4-814C-E5CA04617160}"/>
              </a:ext>
            </a:extLst>
          </p:cNvPr>
          <p:cNvSpPr>
            <a:spLocks noGrp="1"/>
          </p:cNvSpPr>
          <p:nvPr>
            <p:ph type="title"/>
          </p:nvPr>
        </p:nvSpPr>
        <p:spPr/>
        <p:txBody>
          <a:bodyPr/>
          <a:lstStyle/>
          <a:p>
            <a:pPr algn="ctr"/>
            <a:r>
              <a:rPr lang="en-US" sz="4800" dirty="0">
                <a:latin typeface="Britannic Bold" panose="020B0903060703020204" pitchFamily="34" charset="0"/>
              </a:rPr>
              <a:t>The</a:t>
            </a:r>
            <a:r>
              <a:rPr lang="en-US" sz="4400" dirty="0">
                <a:latin typeface="Britannic Bold" panose="020B0903060703020204" pitchFamily="34" charset="0"/>
              </a:rPr>
              <a:t> Team</a:t>
            </a:r>
            <a:endParaRPr lang="en-US" dirty="0"/>
          </a:p>
        </p:txBody>
      </p:sp>
      <p:sp>
        <p:nvSpPr>
          <p:cNvPr id="3" name="Content Placeholder 2">
            <a:extLst>
              <a:ext uri="{FF2B5EF4-FFF2-40B4-BE49-F238E27FC236}">
                <a16:creationId xmlns:a16="http://schemas.microsoft.com/office/drawing/2014/main" id="{9509FABB-6402-44C8-A270-9B6CE5BD41BB}"/>
              </a:ext>
            </a:extLst>
          </p:cNvPr>
          <p:cNvSpPr>
            <a:spLocks noGrp="1"/>
          </p:cNvSpPr>
          <p:nvPr>
            <p:ph idx="1"/>
          </p:nvPr>
        </p:nvSpPr>
        <p:spPr>
          <a:xfrm>
            <a:off x="2514600" y="1524000"/>
            <a:ext cx="8001000" cy="5181600"/>
          </a:xfrm>
        </p:spPr>
        <p:txBody>
          <a:bodyPr>
            <a:normAutofit lnSpcReduction="10000"/>
          </a:bodyPr>
          <a:lstStyle/>
          <a:p>
            <a:pPr>
              <a:buClr>
                <a:schemeClr val="bg2">
                  <a:lumMod val="75000"/>
                </a:schemeClr>
              </a:buClr>
              <a:buFont typeface="Arial" panose="020B0604020202020204" pitchFamily="34" charset="0"/>
              <a:buChar char="•"/>
            </a:pPr>
            <a:r>
              <a:rPr lang="en-US" sz="3100" dirty="0">
                <a:solidFill>
                  <a:schemeClr val="bg2">
                    <a:lumMod val="50000"/>
                  </a:schemeClr>
                </a:solidFill>
                <a:latin typeface="Britannic Bold" panose="020B0903060703020204" pitchFamily="34" charset="0"/>
              </a:rPr>
              <a:t>Program Support Coordinator, Monroe Co:</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Shannon Lorentz</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CMA – In process of hiring</a:t>
            </a:r>
          </a:p>
          <a:p>
            <a:pPr marL="402336" lvl="1" indent="0">
              <a:buClr>
                <a:schemeClr val="bg2">
                  <a:lumMod val="75000"/>
                </a:schemeClr>
              </a:buClr>
              <a:buNone/>
            </a:pPr>
            <a:endParaRPr lang="en-US" sz="800" b="1" dirty="0">
              <a:latin typeface="Britannic Bold" panose="020B0903060703020204" pitchFamily="34" charset="0"/>
            </a:endParaRPr>
          </a:p>
          <a:p>
            <a:pPr>
              <a:buClr>
                <a:schemeClr val="bg2">
                  <a:lumMod val="75000"/>
                </a:schemeClr>
              </a:buClr>
              <a:buFont typeface="Arial" panose="020B0604020202020204" pitchFamily="34" charset="0"/>
              <a:buChar char="•"/>
            </a:pPr>
            <a:r>
              <a:rPr lang="en-US" sz="3100" dirty="0">
                <a:solidFill>
                  <a:schemeClr val="bg2">
                    <a:lumMod val="50000"/>
                  </a:schemeClr>
                </a:solidFill>
                <a:latin typeface="Britannic Bold" panose="020B0903060703020204" pitchFamily="34" charset="0"/>
              </a:rPr>
              <a:t>Program Medical Support Coordinator, Wayne Co:</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Shachara Pullen, CMA</a:t>
            </a:r>
          </a:p>
          <a:p>
            <a:pPr marL="402336" lvl="1" indent="0">
              <a:buClr>
                <a:schemeClr val="bg2">
                  <a:lumMod val="75000"/>
                </a:schemeClr>
              </a:buClr>
              <a:buNone/>
            </a:pPr>
            <a:endParaRPr lang="en-US" sz="800" b="1" dirty="0">
              <a:latin typeface="Britannic Bold" panose="020B0903060703020204" pitchFamily="34" charset="0"/>
            </a:endParaRPr>
          </a:p>
          <a:p>
            <a:pPr>
              <a:buClr>
                <a:schemeClr val="bg2">
                  <a:lumMod val="75000"/>
                </a:schemeClr>
              </a:buClr>
              <a:buFont typeface="Arial" panose="020B0604020202020204" pitchFamily="34" charset="0"/>
              <a:buChar char="•"/>
            </a:pPr>
            <a:r>
              <a:rPr lang="en-US" dirty="0">
                <a:solidFill>
                  <a:schemeClr val="bg2">
                    <a:lumMod val="50000"/>
                  </a:schemeClr>
                </a:solidFill>
                <a:latin typeface="Britannic Bold" panose="020B0903060703020204" pitchFamily="34" charset="0"/>
              </a:rPr>
              <a:t>Program Medical Support Coordinator, Lenawee Co:</a:t>
            </a:r>
          </a:p>
          <a:p>
            <a:pPr lvl="1">
              <a:buClr>
                <a:schemeClr val="bg2">
                  <a:lumMod val="75000"/>
                </a:schemeClr>
              </a:buClr>
              <a:buFont typeface="Arial" panose="020B0604020202020204" pitchFamily="34" charset="0"/>
              <a:buChar char="•"/>
            </a:pPr>
            <a:r>
              <a:rPr lang="en-US" sz="3200" b="1" dirty="0">
                <a:latin typeface="Britannic Bold" panose="020B0903060703020204" pitchFamily="34" charset="0"/>
              </a:rPr>
              <a:t>M’Chae Hollowell, CMA</a:t>
            </a:r>
          </a:p>
          <a:p>
            <a:pPr lvl="1">
              <a:buClr>
                <a:schemeClr val="bg2">
                  <a:lumMod val="75000"/>
                </a:schemeClr>
              </a:buClr>
              <a:buFont typeface="Arial" panose="020B0604020202020204" pitchFamily="34" charset="0"/>
              <a:buChar char="•"/>
            </a:pPr>
            <a:endParaRPr lang="en-US" sz="3200" b="1" dirty="0">
              <a:latin typeface="Britannic Bold" panose="020B0903060703020204" pitchFamily="34" charset="0"/>
            </a:endParaRPr>
          </a:p>
          <a:p>
            <a:pPr marL="402336" lvl="1" indent="0">
              <a:buClr>
                <a:schemeClr val="bg2">
                  <a:lumMod val="75000"/>
                </a:schemeClr>
              </a:buClr>
              <a:buNone/>
            </a:pPr>
            <a:endParaRPr lang="en-US" dirty="0">
              <a:latin typeface="Britannic Bold" panose="020B0903060703020204" pitchFamily="34" charset="0"/>
            </a:endParaRPr>
          </a:p>
        </p:txBody>
      </p:sp>
      <p:sp>
        <p:nvSpPr>
          <p:cNvPr id="4" name="Rectangle 3">
            <a:extLst>
              <a:ext uri="{FF2B5EF4-FFF2-40B4-BE49-F238E27FC236}">
                <a16:creationId xmlns:a16="http://schemas.microsoft.com/office/drawing/2014/main" id="{46BE9FC3-18BF-4444-AAB4-0397F00A3D51}"/>
              </a:ext>
            </a:extLst>
          </p:cNvPr>
          <p:cNvSpPr/>
          <p:nvPr/>
        </p:nvSpPr>
        <p:spPr>
          <a:xfrm rot="182218">
            <a:off x="2165140" y="2837528"/>
            <a:ext cx="8305800" cy="107721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D2D2D2">
                  <a:lumMod val="75000"/>
                </a:srgbClr>
              </a:buClr>
              <a:buSzTx/>
              <a:buFontTx/>
              <a:buNone/>
              <a:tabLst/>
              <a:defRPr/>
            </a:pPr>
            <a:endParaRPr kumimoji="0" lang="en-US" sz="32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
                <a:srgbClr val="D2D2D2">
                  <a:lumMod val="75000"/>
                </a:srgbClr>
              </a:buClr>
              <a:buSzTx/>
              <a:buFontTx/>
              <a:buNone/>
              <a:tabLst/>
              <a:defRPr/>
            </a:pPr>
            <a:endParaRPr kumimoji="0" lang="en-US" sz="3200" b="1"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endParaRPr>
          </a:p>
        </p:txBody>
      </p:sp>
    </p:spTree>
    <p:extLst>
      <p:ext uri="{BB962C8B-B14F-4D97-AF65-F5344CB8AC3E}">
        <p14:creationId xmlns:p14="http://schemas.microsoft.com/office/powerpoint/2010/main" val="1140429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82184"/>
            <a:ext cx="7498080" cy="1036983"/>
          </a:xfrm>
        </p:spPr>
        <p:txBody>
          <a:bodyPr>
            <a:normAutofit/>
          </a:bodyPr>
          <a:lstStyle/>
          <a:p>
            <a:pPr algn="ctr"/>
            <a:r>
              <a:rPr lang="en-US" sz="4000" dirty="0">
                <a:latin typeface="Britannic Bold" panose="020B0903060703020204" pitchFamily="34" charset="0"/>
              </a:rPr>
              <a:t>“Normal” behavior?</a:t>
            </a:r>
            <a:endParaRPr lang="en-US" sz="4000" dirty="0"/>
          </a:p>
        </p:txBody>
      </p:sp>
      <p:sp>
        <p:nvSpPr>
          <p:cNvPr id="3" name="Content Placeholder 2"/>
          <p:cNvSpPr>
            <a:spLocks noGrp="1"/>
          </p:cNvSpPr>
          <p:nvPr>
            <p:ph idx="1"/>
          </p:nvPr>
        </p:nvSpPr>
        <p:spPr>
          <a:xfrm>
            <a:off x="2819400" y="4648201"/>
            <a:ext cx="7683118" cy="1989297"/>
          </a:xfrm>
        </p:spPr>
        <p:txBody>
          <a:bodyPr>
            <a:normAutofit fontScale="85000" lnSpcReduction="10000"/>
          </a:bodyPr>
          <a:lstStyle/>
          <a:p>
            <a:pPr marL="82296" indent="0">
              <a:buNone/>
            </a:pPr>
            <a:r>
              <a:rPr lang="en-US" dirty="0">
                <a:latin typeface="Britannic Bold" panose="020B0903060703020204" pitchFamily="34" charset="0"/>
              </a:rPr>
              <a:t>It can be difficult to discern the difference between “normal” child and adolescent changes in behavior due to hormones, physical changes, and the significant social adjustments they are dealing with, versus a more serious issue. </a:t>
            </a:r>
          </a:p>
          <a:p>
            <a:pPr marL="82296" indent="0">
              <a:buNone/>
            </a:pPr>
            <a:endParaRPr lang="en-US" dirty="0"/>
          </a:p>
        </p:txBody>
      </p:sp>
      <p:pic>
        <p:nvPicPr>
          <p:cNvPr id="6" name="Picture 5">
            <a:extLst>
              <a:ext uri="{FF2B5EF4-FFF2-40B4-BE49-F238E27FC236}">
                <a16:creationId xmlns:a16="http://schemas.microsoft.com/office/drawing/2014/main" id="{2603A8D5-F5AB-4F21-BF0E-5FE4BF681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964738"/>
            <a:ext cx="3429000" cy="3372036"/>
          </a:xfrm>
          <a:prstGeom prst="rect">
            <a:avLst/>
          </a:prstGeom>
        </p:spPr>
      </p:pic>
    </p:spTree>
    <p:extLst>
      <p:ext uri="{BB962C8B-B14F-4D97-AF65-F5344CB8AC3E}">
        <p14:creationId xmlns:p14="http://schemas.microsoft.com/office/powerpoint/2010/main" val="2612299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160" y="0"/>
            <a:ext cx="7498080" cy="1554162"/>
          </a:xfrm>
        </p:spPr>
        <p:txBody>
          <a:bodyPr>
            <a:normAutofit/>
          </a:bodyPr>
          <a:lstStyle/>
          <a:p>
            <a:pPr algn="ctr"/>
            <a:r>
              <a:rPr lang="en-US" sz="3600" dirty="0">
                <a:latin typeface="Britannic Bold" panose="020B0903060703020204" pitchFamily="34" charset="0"/>
              </a:rPr>
              <a:t>Signs a child or adolescent may be struggling:</a:t>
            </a:r>
            <a:endParaRPr lang="en-US" sz="3600" dirty="0"/>
          </a:p>
        </p:txBody>
      </p:sp>
      <p:sp>
        <p:nvSpPr>
          <p:cNvPr id="3" name="Content Placeholder 2"/>
          <p:cNvSpPr>
            <a:spLocks noGrp="1"/>
          </p:cNvSpPr>
          <p:nvPr>
            <p:ph idx="1"/>
          </p:nvPr>
        </p:nvSpPr>
        <p:spPr>
          <a:xfrm>
            <a:off x="2514600" y="1676400"/>
            <a:ext cx="8077200" cy="4953000"/>
          </a:xfrm>
        </p:spPr>
        <p:txBody>
          <a:bodyPr>
            <a:normAutofit fontScale="25000" lnSpcReduction="20000"/>
          </a:bodyPr>
          <a:lstStyle/>
          <a:p>
            <a:pPr>
              <a:buClr>
                <a:schemeClr val="bg2">
                  <a:lumMod val="75000"/>
                </a:schemeClr>
              </a:buClr>
            </a:pPr>
            <a:r>
              <a:rPr lang="en-US" sz="10400" dirty="0">
                <a:latin typeface="Britannic Bold" panose="020B0903060703020204" pitchFamily="34" charset="0"/>
              </a:rPr>
              <a:t>Decrease in enjoyment and time spent with friends and family (isolation)</a:t>
            </a:r>
          </a:p>
          <a:p>
            <a:pPr>
              <a:buClr>
                <a:schemeClr val="bg2">
                  <a:lumMod val="75000"/>
                </a:schemeClr>
              </a:buClr>
            </a:pPr>
            <a:r>
              <a:rPr lang="en-US" sz="10400" dirty="0">
                <a:latin typeface="Britannic Bold" panose="020B0903060703020204" pitchFamily="34" charset="0"/>
              </a:rPr>
              <a:t>Significant decrease in school performance </a:t>
            </a:r>
          </a:p>
          <a:p>
            <a:pPr>
              <a:buClr>
                <a:schemeClr val="bg2">
                  <a:lumMod val="75000"/>
                </a:schemeClr>
              </a:buClr>
            </a:pPr>
            <a:r>
              <a:rPr lang="en-US" sz="10400" dirty="0">
                <a:latin typeface="Britannic Bold" panose="020B0903060703020204" pitchFamily="34" charset="0"/>
              </a:rPr>
              <a:t>Loss of interest in sports or activities they used to enjoy</a:t>
            </a:r>
          </a:p>
          <a:p>
            <a:pPr>
              <a:buClr>
                <a:schemeClr val="bg2">
                  <a:lumMod val="75000"/>
                </a:schemeClr>
              </a:buClr>
            </a:pPr>
            <a:r>
              <a:rPr lang="en-US" sz="10400" dirty="0">
                <a:latin typeface="Britannic Bold" panose="020B0903060703020204" pitchFamily="34" charset="0"/>
              </a:rPr>
              <a:t>A change in sleep habits/rituals</a:t>
            </a:r>
          </a:p>
          <a:p>
            <a:pPr>
              <a:buClr>
                <a:schemeClr val="bg2">
                  <a:lumMod val="75000"/>
                </a:schemeClr>
              </a:buClr>
            </a:pPr>
            <a:r>
              <a:rPr lang="en-US" sz="10400" dirty="0">
                <a:latin typeface="Britannic Bold" panose="020B0903060703020204" pitchFamily="34" charset="0"/>
              </a:rPr>
              <a:t>Strong resistance to attending school or absenteeism</a:t>
            </a:r>
          </a:p>
          <a:p>
            <a:pPr>
              <a:buClr>
                <a:schemeClr val="bg2">
                  <a:lumMod val="75000"/>
                </a:schemeClr>
              </a:buClr>
            </a:pPr>
            <a:r>
              <a:rPr lang="en-US" sz="10400" dirty="0">
                <a:latin typeface="Britannic Bold" panose="020B0903060703020204" pitchFamily="34" charset="0"/>
              </a:rPr>
              <a:t>Problems with memory, attention or concentration</a:t>
            </a:r>
          </a:p>
          <a:p>
            <a:pPr>
              <a:buClr>
                <a:schemeClr val="bg2">
                  <a:lumMod val="75000"/>
                </a:schemeClr>
              </a:buClr>
            </a:pPr>
            <a:r>
              <a:rPr lang="en-US" sz="10400" dirty="0">
                <a:latin typeface="Britannic Bold" panose="020B0903060703020204" pitchFamily="34" charset="0"/>
              </a:rPr>
              <a:t>Significant changes in energy levels or eating (weight gain or weight loss)</a:t>
            </a:r>
          </a:p>
          <a:p>
            <a:pPr>
              <a:buClr>
                <a:schemeClr val="bg2">
                  <a:lumMod val="75000"/>
                </a:schemeClr>
              </a:buClr>
            </a:pPr>
            <a:r>
              <a:rPr lang="en-US" sz="10400" dirty="0">
                <a:latin typeface="Britannic Bold" panose="020B0903060703020204" pitchFamily="34" charset="0"/>
              </a:rPr>
              <a:t>Physical symptoms (stomachaches, headaches, backaches, </a:t>
            </a:r>
            <a:r>
              <a:rPr lang="en-US" sz="10400" dirty="0" err="1">
                <a:latin typeface="Britannic Bold" panose="020B0903060703020204" pitchFamily="34" charset="0"/>
              </a:rPr>
              <a:t>etc</a:t>
            </a:r>
            <a:r>
              <a:rPr lang="en-US" sz="10400" dirty="0">
                <a:latin typeface="Britannic Bold" panose="020B0903060703020204" pitchFamily="34" charset="0"/>
              </a:rPr>
              <a:t>) and/or frequent visits to the school nurse </a:t>
            </a:r>
          </a:p>
          <a:p>
            <a:pPr lvl="0" fontAlgn="base"/>
            <a:endParaRPr lang="en-US" dirty="0"/>
          </a:p>
        </p:txBody>
      </p:sp>
    </p:spTree>
    <p:extLst>
      <p:ext uri="{BB962C8B-B14F-4D97-AF65-F5344CB8AC3E}">
        <p14:creationId xmlns:p14="http://schemas.microsoft.com/office/powerpoint/2010/main" val="1935805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Britannic Bold" panose="020B0903060703020204" pitchFamily="34" charset="0"/>
              </a:rPr>
              <a:t>Signs a child or adolescent may be struggling:</a:t>
            </a:r>
            <a:endParaRPr lang="en-US" sz="3600" dirty="0"/>
          </a:p>
        </p:txBody>
      </p:sp>
      <p:sp>
        <p:nvSpPr>
          <p:cNvPr id="4" name="Content Placeholder 2"/>
          <p:cNvSpPr txBox="1">
            <a:spLocks noGrp="1"/>
          </p:cNvSpPr>
          <p:nvPr>
            <p:ph idx="1"/>
          </p:nvPr>
        </p:nvSpPr>
        <p:spPr>
          <a:xfrm>
            <a:off x="2514600" y="1789043"/>
            <a:ext cx="8153400" cy="4916557"/>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fontAlgn="base">
              <a:buClr>
                <a:schemeClr val="bg2">
                  <a:lumMod val="75000"/>
                </a:schemeClr>
              </a:buClr>
              <a:buSzPct val="100000"/>
              <a:buFont typeface="Arial" panose="020B0604020202020204" pitchFamily="34" charset="0"/>
              <a:buChar char="•"/>
            </a:pPr>
            <a:r>
              <a:rPr lang="en-US" dirty="0">
                <a:latin typeface="Britannic Bold" panose="020B0903060703020204" pitchFamily="34" charset="0"/>
              </a:rPr>
              <a:t>Feelings of hopelessness, sadness, anxiety, crying often</a:t>
            </a:r>
          </a:p>
          <a:p>
            <a:pPr fontAlgn="base">
              <a:buClr>
                <a:schemeClr val="bg2">
                  <a:lumMod val="75000"/>
                </a:schemeClr>
              </a:buClr>
              <a:buSzPct val="100000"/>
              <a:buFont typeface="Arial" panose="020B0604020202020204" pitchFamily="34" charset="0"/>
              <a:buChar char="•"/>
            </a:pPr>
            <a:r>
              <a:rPr lang="en-US" dirty="0">
                <a:latin typeface="Britannic Bold" panose="020B0903060703020204" pitchFamily="34" charset="0"/>
              </a:rPr>
              <a:t>Frequent aggression, disobedience or lashing out verbally</a:t>
            </a:r>
          </a:p>
          <a:p>
            <a:pPr fontAlgn="base">
              <a:buClr>
                <a:schemeClr val="bg2">
                  <a:lumMod val="75000"/>
                </a:schemeClr>
              </a:buClr>
              <a:buSzPct val="100000"/>
              <a:buFont typeface="Arial" panose="020B0604020202020204" pitchFamily="34" charset="0"/>
              <a:buChar char="•"/>
            </a:pPr>
            <a:r>
              <a:rPr lang="en-US" dirty="0">
                <a:latin typeface="Britannic Bold" panose="020B0903060703020204" pitchFamily="34" charset="0"/>
              </a:rPr>
              <a:t>Excessive neglect of personal appearance or hygiene</a:t>
            </a:r>
          </a:p>
          <a:p>
            <a:pPr fontAlgn="base">
              <a:buClr>
                <a:schemeClr val="bg2">
                  <a:lumMod val="75000"/>
                </a:schemeClr>
              </a:buClr>
              <a:buSzPct val="100000"/>
              <a:buFont typeface="Arial" panose="020B0604020202020204" pitchFamily="34" charset="0"/>
              <a:buChar char="•"/>
            </a:pPr>
            <a:r>
              <a:rPr lang="en-US" dirty="0">
                <a:latin typeface="Britannic Bold" panose="020B0903060703020204" pitchFamily="34" charset="0"/>
              </a:rPr>
              <a:t>Substance use</a:t>
            </a:r>
          </a:p>
          <a:p>
            <a:pPr fontAlgn="base">
              <a:buClr>
                <a:schemeClr val="bg2">
                  <a:lumMod val="75000"/>
                </a:schemeClr>
              </a:buClr>
              <a:buSzPct val="100000"/>
              <a:buFont typeface="Arial" panose="020B0604020202020204" pitchFamily="34" charset="0"/>
              <a:buChar char="•"/>
            </a:pPr>
            <a:r>
              <a:rPr lang="en-US" dirty="0">
                <a:latin typeface="Britannic Bold" panose="020B0903060703020204" pitchFamily="34" charset="0"/>
              </a:rPr>
              <a:t>Dangerous, illegal, or thrill-seeking behavior</a:t>
            </a:r>
          </a:p>
          <a:p>
            <a:pPr fontAlgn="base">
              <a:buClr>
                <a:schemeClr val="bg2">
                  <a:lumMod val="75000"/>
                </a:schemeClr>
              </a:buClr>
              <a:buSzPct val="100000"/>
              <a:buFont typeface="Arial" panose="020B0604020202020204" pitchFamily="34" charset="0"/>
              <a:buChar char="•"/>
            </a:pPr>
            <a:r>
              <a:rPr lang="en-US" dirty="0">
                <a:latin typeface="Britannic Bold" panose="020B0903060703020204" pitchFamily="34" charset="0"/>
              </a:rPr>
              <a:t>Making critical comments about themselves, behavior problems at school or at home</a:t>
            </a:r>
          </a:p>
          <a:p>
            <a:pPr fontAlgn="base">
              <a:buClr>
                <a:schemeClr val="bg2">
                  <a:lumMod val="75000"/>
                </a:schemeClr>
              </a:buClr>
              <a:buSzPct val="100000"/>
              <a:buFont typeface="Arial" panose="020B0604020202020204" pitchFamily="34" charset="0"/>
              <a:buChar char="•"/>
            </a:pPr>
            <a:r>
              <a:rPr lang="en-US" dirty="0">
                <a:latin typeface="Britannic Bold" panose="020B0903060703020204" pitchFamily="34" charset="0"/>
              </a:rPr>
              <a:t>Signs of cutting, burning or other self-harm</a:t>
            </a:r>
          </a:p>
          <a:p>
            <a:pPr fontAlgn="base">
              <a:buClr>
                <a:schemeClr val="bg2">
                  <a:lumMod val="75000"/>
                </a:schemeClr>
              </a:buClr>
              <a:buSzPct val="100000"/>
              <a:buFont typeface="Arial" panose="020B0604020202020204" pitchFamily="34" charset="0"/>
              <a:buChar char="•"/>
            </a:pPr>
            <a:r>
              <a:rPr lang="en-US" dirty="0">
                <a:latin typeface="Britannic Bold" panose="020B0903060703020204" pitchFamily="34" charset="0"/>
              </a:rPr>
              <a:t>Preoccupation with death</a:t>
            </a:r>
          </a:p>
          <a:p>
            <a:pPr lvl="0" fontAlgn="base"/>
            <a:endParaRPr lang="en-US" dirty="0"/>
          </a:p>
          <a:p>
            <a:endParaRPr lang="en-US" dirty="0"/>
          </a:p>
          <a:p>
            <a:pPr marL="82296" indent="0">
              <a:buNone/>
            </a:pPr>
            <a:endParaRPr lang="en-US" dirty="0"/>
          </a:p>
        </p:txBody>
      </p:sp>
    </p:spTree>
    <p:extLst>
      <p:ext uri="{BB962C8B-B14F-4D97-AF65-F5344CB8AC3E}">
        <p14:creationId xmlns:p14="http://schemas.microsoft.com/office/powerpoint/2010/main" val="968166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304" y="-16565"/>
            <a:ext cx="7498080" cy="1265238"/>
          </a:xfrm>
        </p:spPr>
        <p:txBody>
          <a:bodyPr>
            <a:normAutofit/>
          </a:bodyPr>
          <a:lstStyle/>
          <a:p>
            <a:pPr algn="ctr"/>
            <a:r>
              <a:rPr lang="en-US" sz="4400" dirty="0">
                <a:latin typeface="Britannic Bold" panose="020B0903060703020204" pitchFamily="34" charset="0"/>
              </a:rPr>
              <a:t>Students Reaching Out </a:t>
            </a:r>
            <a:endParaRPr lang="en-US" dirty="0"/>
          </a:p>
        </p:txBody>
      </p:sp>
      <p:sp>
        <p:nvSpPr>
          <p:cNvPr id="3" name="Content Placeholder 2"/>
          <p:cNvSpPr>
            <a:spLocks noGrp="1"/>
          </p:cNvSpPr>
          <p:nvPr>
            <p:ph idx="1"/>
          </p:nvPr>
        </p:nvSpPr>
        <p:spPr>
          <a:xfrm>
            <a:off x="2667000" y="4205882"/>
            <a:ext cx="7790688" cy="2652119"/>
          </a:xfrm>
        </p:spPr>
        <p:txBody>
          <a:bodyPr>
            <a:normAutofit/>
          </a:bodyPr>
          <a:lstStyle/>
          <a:p>
            <a:pPr>
              <a:buClr>
                <a:schemeClr val="bg2">
                  <a:lumMod val="75000"/>
                </a:schemeClr>
              </a:buClr>
              <a:buFont typeface="Arial" panose="020B0604020202020204" pitchFamily="34" charset="0"/>
              <a:buChar char="•"/>
            </a:pPr>
            <a:r>
              <a:rPr lang="en-US" sz="2800" dirty="0">
                <a:latin typeface="Britannic Bold" panose="020B0903060703020204" pitchFamily="34" charset="0"/>
              </a:rPr>
              <a:t>If you are ever in doubt, always err on the side of caution</a:t>
            </a:r>
          </a:p>
          <a:p>
            <a:pPr>
              <a:buClr>
                <a:schemeClr val="bg2">
                  <a:lumMod val="75000"/>
                </a:schemeClr>
              </a:buClr>
              <a:buFont typeface="Arial" panose="020B0604020202020204" pitchFamily="34" charset="0"/>
              <a:buChar char="•"/>
            </a:pPr>
            <a:r>
              <a:rPr lang="en-US" sz="2800" dirty="0">
                <a:latin typeface="Britannic Bold" panose="020B0903060703020204" pitchFamily="34" charset="0"/>
              </a:rPr>
              <a:t>Many sign/symptoms are also indicative of normal behavior and require professional diagnosis</a:t>
            </a:r>
          </a:p>
          <a:p>
            <a:pPr marL="82296"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661" y="1432520"/>
            <a:ext cx="3000027" cy="2453681"/>
          </a:xfrm>
          <a:prstGeom prst="rect">
            <a:avLst/>
          </a:prstGeom>
        </p:spPr>
      </p:pic>
      <p:sp>
        <p:nvSpPr>
          <p:cNvPr id="5" name="Content Placeholder 2"/>
          <p:cNvSpPr txBox="1">
            <a:spLocks/>
          </p:cNvSpPr>
          <p:nvPr/>
        </p:nvSpPr>
        <p:spPr>
          <a:xfrm>
            <a:off x="2667000" y="1295400"/>
            <a:ext cx="4628322" cy="2895600"/>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760" marR="0" lvl="0" indent="-283464" algn="l" defTabSz="914400" rtl="0" eaLnBrk="1" fontAlgn="auto" latinLnBrk="0" hangingPunct="1">
              <a:lnSpc>
                <a:spcPct val="100000"/>
              </a:lnSpc>
              <a:spcBef>
                <a:spcPts val="600"/>
              </a:spcBef>
              <a:spcAft>
                <a:spcPts val="0"/>
              </a:spcAft>
              <a:buClr>
                <a:srgbClr val="D2D2D2">
                  <a:lumMod val="75000"/>
                </a:srgbClr>
              </a:buClr>
              <a:buSzPct val="80000"/>
              <a:buFont typeface="Arial" panose="020B0604020202020204" pitchFamily="34" charset="0"/>
              <a:buChar char="•"/>
              <a:tabLst/>
              <a:defRPr/>
            </a:pPr>
            <a:r>
              <a:rPr kumimoji="0" lang="en-US" sz="3300" b="0" i="0" u="none" strike="noStrike" kern="1200" cap="none" spc="0" normalizeH="0" baseline="0" noProof="0" dirty="0">
                <a:ln>
                  <a:noFill/>
                </a:ln>
                <a:solidFill>
                  <a:prstClr val="black"/>
                </a:solidFill>
                <a:effectLst/>
                <a:uLnTx/>
                <a:uFillTx/>
                <a:latin typeface="Britannic Bold" panose="020B0903060703020204" pitchFamily="34" charset="0"/>
                <a:ea typeface="+mn-ea"/>
                <a:cs typeface="+mn-cs"/>
              </a:rPr>
              <a:t>If a young person reaches out for help NEVER dismiss it as attention seeking behavior. Usually by the time they reach out (if they do), they really need help</a:t>
            </a:r>
          </a:p>
        </p:txBody>
      </p:sp>
    </p:spTree>
    <p:extLst>
      <p:ext uri="{BB962C8B-B14F-4D97-AF65-F5344CB8AC3E}">
        <p14:creationId xmlns:p14="http://schemas.microsoft.com/office/powerpoint/2010/main" val="3628003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8100"/>
            <a:ext cx="7498080" cy="1143000"/>
          </a:xfrm>
        </p:spPr>
        <p:txBody>
          <a:bodyPr>
            <a:normAutofit/>
          </a:bodyPr>
          <a:lstStyle/>
          <a:p>
            <a:pPr algn="ctr"/>
            <a:r>
              <a:rPr lang="en-US" sz="4400" dirty="0">
                <a:latin typeface="Britannic Bold" panose="020B0903060703020204" pitchFamily="34" charset="0"/>
              </a:rPr>
              <a:t>Crisis Response Needed?</a:t>
            </a:r>
            <a:endParaRPr lang="en-US" dirty="0"/>
          </a:p>
        </p:txBody>
      </p:sp>
      <p:sp>
        <p:nvSpPr>
          <p:cNvPr id="3" name="Content Placeholder 2"/>
          <p:cNvSpPr>
            <a:spLocks noGrp="1"/>
          </p:cNvSpPr>
          <p:nvPr>
            <p:ph idx="1"/>
          </p:nvPr>
        </p:nvSpPr>
        <p:spPr>
          <a:xfrm>
            <a:off x="2959608" y="1181100"/>
            <a:ext cx="7498080" cy="5067300"/>
          </a:xfrm>
        </p:spPr>
        <p:txBody>
          <a:bodyPr>
            <a:normAutofit/>
          </a:bodyPr>
          <a:lstStyle/>
          <a:p>
            <a:pPr marL="82296" indent="0">
              <a:buNone/>
            </a:pPr>
            <a:r>
              <a:rPr lang="en-US" dirty="0">
                <a:latin typeface="Britannic Bold" panose="020B0903060703020204" pitchFamily="34" charset="0"/>
              </a:rPr>
              <a:t>If a student in this program demonstrates intentions of suicide or is in immediate crisis while at school, each school will utilize their crisis intervention protocol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1" y="3048000"/>
            <a:ext cx="6096851" cy="4048690"/>
          </a:xfrm>
          <a:prstGeom prst="rect">
            <a:avLst/>
          </a:prstGeom>
        </p:spPr>
      </p:pic>
    </p:spTree>
    <p:extLst>
      <p:ext uri="{BB962C8B-B14F-4D97-AF65-F5344CB8AC3E}">
        <p14:creationId xmlns:p14="http://schemas.microsoft.com/office/powerpoint/2010/main" val="233082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C4689-266A-463F-8DE1-5F9D9C34120F}"/>
              </a:ext>
            </a:extLst>
          </p:cNvPr>
          <p:cNvSpPr>
            <a:spLocks noGrp="1"/>
          </p:cNvSpPr>
          <p:nvPr>
            <p:ph type="title"/>
          </p:nvPr>
        </p:nvSpPr>
        <p:spPr/>
        <p:txBody>
          <a:bodyPr/>
          <a:lstStyle/>
          <a:p>
            <a:r>
              <a:rPr lang="en-US" dirty="0"/>
              <a:t>Family Medical Center of MI</a:t>
            </a:r>
          </a:p>
        </p:txBody>
      </p:sp>
      <p:sp>
        <p:nvSpPr>
          <p:cNvPr id="3" name="Content Placeholder 2">
            <a:extLst>
              <a:ext uri="{FF2B5EF4-FFF2-40B4-BE49-F238E27FC236}">
                <a16:creationId xmlns:a16="http://schemas.microsoft.com/office/drawing/2014/main" id="{7DCC316D-B057-4D71-8BB5-FE3050DC8545}"/>
              </a:ext>
            </a:extLst>
          </p:cNvPr>
          <p:cNvSpPr>
            <a:spLocks noGrp="1"/>
          </p:cNvSpPr>
          <p:nvPr>
            <p:ph idx="1"/>
          </p:nvPr>
        </p:nvSpPr>
        <p:spPr>
          <a:xfrm>
            <a:off x="677334" y="1670259"/>
            <a:ext cx="8596668" cy="3880773"/>
          </a:xfrm>
        </p:spPr>
        <p:txBody>
          <a:bodyPr/>
          <a:lstStyle/>
          <a:p>
            <a:endParaRPr lang="en-US" dirty="0"/>
          </a:p>
          <a:p>
            <a:pPr marL="0" indent="0">
              <a:buNone/>
            </a:pPr>
            <a:r>
              <a:rPr lang="en-US" sz="2800" dirty="0"/>
              <a:t>Mission: Family Medical Center of MI is dedicated to quality and excellence in providing integrated, comprehensive and cost effective medical and dental health care to all regardless of their ability to pay. </a:t>
            </a:r>
          </a:p>
        </p:txBody>
      </p:sp>
      <p:pic>
        <p:nvPicPr>
          <p:cNvPr id="4" name="Picture 3">
            <a:extLst>
              <a:ext uri="{FF2B5EF4-FFF2-40B4-BE49-F238E27FC236}">
                <a16:creationId xmlns:a16="http://schemas.microsoft.com/office/drawing/2014/main" id="{5AE55A77-6BF4-452E-8407-14B1AA1D9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8661315" y="70059"/>
            <a:ext cx="3276600" cy="1600200"/>
          </a:xfrm>
          <a:prstGeom prst="rect">
            <a:avLst/>
          </a:prstGeom>
        </p:spPr>
      </p:pic>
    </p:spTree>
    <p:extLst>
      <p:ext uri="{BB962C8B-B14F-4D97-AF65-F5344CB8AC3E}">
        <p14:creationId xmlns:p14="http://schemas.microsoft.com/office/powerpoint/2010/main" val="1146400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530" y="0"/>
            <a:ext cx="7498080" cy="1143000"/>
          </a:xfrm>
        </p:spPr>
        <p:txBody>
          <a:bodyPr/>
          <a:lstStyle/>
          <a:p>
            <a:pPr algn="ctr"/>
            <a:r>
              <a:rPr lang="en-US" sz="4400" dirty="0">
                <a:latin typeface="Britannic Bold" panose="020B0903060703020204" pitchFamily="34" charset="0"/>
              </a:rPr>
              <a:t>School-Based Services</a:t>
            </a:r>
            <a:endParaRPr lang="en-US" dirty="0"/>
          </a:p>
        </p:txBody>
      </p:sp>
      <p:graphicFrame>
        <p:nvGraphicFramePr>
          <p:cNvPr id="6" name="Table 5"/>
          <p:cNvGraphicFramePr>
            <a:graphicFrameLocks noGrp="1"/>
          </p:cNvGraphicFramePr>
          <p:nvPr/>
        </p:nvGraphicFramePr>
        <p:xfrm>
          <a:off x="2782427" y="1295401"/>
          <a:ext cx="7638287" cy="5181601"/>
        </p:xfrm>
        <a:graphic>
          <a:graphicData uri="http://schemas.openxmlformats.org/drawingml/2006/table">
            <a:tbl>
              <a:tblPr firstRow="1" firstCol="1" bandRow="1">
                <a:tableStyleId>{7DF18680-E054-41AD-8BC1-D1AEF772440D}</a:tableStyleId>
              </a:tblPr>
              <a:tblGrid>
                <a:gridCol w="1419057">
                  <a:extLst>
                    <a:ext uri="{9D8B030D-6E8A-4147-A177-3AD203B41FA5}">
                      <a16:colId xmlns:a16="http://schemas.microsoft.com/office/drawing/2014/main" val="20000"/>
                    </a:ext>
                  </a:extLst>
                </a:gridCol>
                <a:gridCol w="1784934">
                  <a:extLst>
                    <a:ext uri="{9D8B030D-6E8A-4147-A177-3AD203B41FA5}">
                      <a16:colId xmlns:a16="http://schemas.microsoft.com/office/drawing/2014/main" val="20001"/>
                    </a:ext>
                  </a:extLst>
                </a:gridCol>
                <a:gridCol w="1600286">
                  <a:extLst>
                    <a:ext uri="{9D8B030D-6E8A-4147-A177-3AD203B41FA5}">
                      <a16:colId xmlns:a16="http://schemas.microsoft.com/office/drawing/2014/main" val="20002"/>
                    </a:ext>
                  </a:extLst>
                </a:gridCol>
                <a:gridCol w="1419057">
                  <a:extLst>
                    <a:ext uri="{9D8B030D-6E8A-4147-A177-3AD203B41FA5}">
                      <a16:colId xmlns:a16="http://schemas.microsoft.com/office/drawing/2014/main" val="20003"/>
                    </a:ext>
                  </a:extLst>
                </a:gridCol>
                <a:gridCol w="1414953">
                  <a:extLst>
                    <a:ext uri="{9D8B030D-6E8A-4147-A177-3AD203B41FA5}">
                      <a16:colId xmlns:a16="http://schemas.microsoft.com/office/drawing/2014/main" val="20004"/>
                    </a:ext>
                  </a:extLst>
                </a:gridCol>
              </a:tblGrid>
              <a:tr h="711198">
                <a:tc>
                  <a:txBody>
                    <a:bodyPr/>
                    <a:lstStyle/>
                    <a:p>
                      <a:pPr marL="0" marR="0" algn="ctr">
                        <a:lnSpc>
                          <a:spcPct val="115000"/>
                        </a:lnSpc>
                        <a:spcBef>
                          <a:spcPts val="0"/>
                        </a:spcBef>
                        <a:spcAft>
                          <a:spcPts val="0"/>
                        </a:spcAft>
                      </a:pPr>
                      <a:r>
                        <a:rPr lang="en-US" sz="1600" b="0" dirty="0">
                          <a:effectLst/>
                          <a:latin typeface="Britannic Bold" panose="020B0903060703020204" pitchFamily="34" charset="0"/>
                        </a:rPr>
                        <a:t>Service</a:t>
                      </a:r>
                      <a:endParaRPr lang="en-US" sz="1600" b="0" dirty="0">
                        <a:effectLst/>
                        <a:latin typeface="Britannic Bold" panose="020B0903060703020204" pitchFamily="34" charset="0"/>
                        <a:ea typeface="Calibri"/>
                        <a:cs typeface="Times New Roman"/>
                      </a:endParaRPr>
                    </a:p>
                  </a:txBody>
                  <a:tcPr marL="68580" marR="68580" marT="0" marB="0">
                    <a:solidFill>
                      <a:schemeClr val="bg2">
                        <a:lumMod val="50000"/>
                      </a:schemeClr>
                    </a:solidFill>
                  </a:tcPr>
                </a:tc>
                <a:tc>
                  <a:txBody>
                    <a:bodyPr/>
                    <a:lstStyle/>
                    <a:p>
                      <a:pPr marL="0" marR="0" algn="ctr">
                        <a:lnSpc>
                          <a:spcPct val="115000"/>
                        </a:lnSpc>
                        <a:spcBef>
                          <a:spcPts val="0"/>
                        </a:spcBef>
                        <a:spcAft>
                          <a:spcPts val="0"/>
                        </a:spcAft>
                      </a:pPr>
                      <a:r>
                        <a:rPr lang="en-US" sz="1600" b="0" dirty="0">
                          <a:effectLst/>
                          <a:latin typeface="Britannic Bold" panose="020B0903060703020204" pitchFamily="34" charset="0"/>
                        </a:rPr>
                        <a:t>Telemedicine</a:t>
                      </a:r>
                      <a:endParaRPr lang="en-US" sz="1600" b="0" dirty="0">
                        <a:effectLst/>
                        <a:latin typeface="Britannic Bold" panose="020B0903060703020204" pitchFamily="34" charset="0"/>
                        <a:ea typeface="Calibri"/>
                        <a:cs typeface="Times New Roman"/>
                      </a:endParaRPr>
                    </a:p>
                  </a:txBody>
                  <a:tcPr marL="68580" marR="68580" marT="0" marB="0">
                    <a:solidFill>
                      <a:schemeClr val="bg2">
                        <a:lumMod val="50000"/>
                      </a:schemeClr>
                    </a:solidFill>
                  </a:tcPr>
                </a:tc>
                <a:tc>
                  <a:txBody>
                    <a:bodyPr/>
                    <a:lstStyle/>
                    <a:p>
                      <a:pPr marL="0" marR="0" algn="ctr">
                        <a:lnSpc>
                          <a:spcPct val="115000"/>
                        </a:lnSpc>
                        <a:spcBef>
                          <a:spcPts val="0"/>
                        </a:spcBef>
                        <a:spcAft>
                          <a:spcPts val="0"/>
                        </a:spcAft>
                      </a:pPr>
                      <a:r>
                        <a:rPr lang="en-US" sz="1600" b="0" dirty="0">
                          <a:effectLst/>
                          <a:latin typeface="Britannic Bold" panose="020B0903060703020204" pitchFamily="34" charset="0"/>
                        </a:rPr>
                        <a:t>School-Based Assessment</a:t>
                      </a:r>
                      <a:endParaRPr lang="en-US" sz="1600" b="0" dirty="0">
                        <a:effectLst/>
                        <a:latin typeface="Britannic Bold" panose="020B0903060703020204" pitchFamily="34" charset="0"/>
                        <a:ea typeface="Calibri"/>
                        <a:cs typeface="Times New Roman"/>
                      </a:endParaRPr>
                    </a:p>
                  </a:txBody>
                  <a:tcPr marL="68580" marR="68580" marT="0" marB="0">
                    <a:solidFill>
                      <a:schemeClr val="bg2">
                        <a:lumMod val="50000"/>
                      </a:schemeClr>
                    </a:solidFill>
                  </a:tcPr>
                </a:tc>
                <a:tc>
                  <a:txBody>
                    <a:bodyPr/>
                    <a:lstStyle/>
                    <a:p>
                      <a:pPr marL="0" marR="0" algn="ctr">
                        <a:lnSpc>
                          <a:spcPct val="115000"/>
                        </a:lnSpc>
                        <a:spcBef>
                          <a:spcPts val="0"/>
                        </a:spcBef>
                        <a:spcAft>
                          <a:spcPts val="0"/>
                        </a:spcAft>
                      </a:pPr>
                      <a:r>
                        <a:rPr lang="en-US" sz="1600" b="0" dirty="0">
                          <a:effectLst/>
                          <a:latin typeface="Britannic Bold" panose="020B0903060703020204" pitchFamily="34" charset="0"/>
                        </a:rPr>
                        <a:t>School-Based Testing</a:t>
                      </a:r>
                      <a:endParaRPr lang="en-US" sz="1600" b="0" dirty="0">
                        <a:effectLst/>
                        <a:latin typeface="Britannic Bold" panose="020B0903060703020204" pitchFamily="34" charset="0"/>
                        <a:ea typeface="Calibri"/>
                        <a:cs typeface="Times New Roman"/>
                      </a:endParaRPr>
                    </a:p>
                  </a:txBody>
                  <a:tcPr marL="68580" marR="68580" marT="0" marB="0">
                    <a:solidFill>
                      <a:schemeClr val="bg2">
                        <a:lumMod val="50000"/>
                      </a:schemeClr>
                    </a:solidFill>
                  </a:tcPr>
                </a:tc>
                <a:tc>
                  <a:txBody>
                    <a:bodyPr/>
                    <a:lstStyle/>
                    <a:p>
                      <a:pPr marL="0" marR="0" algn="ctr">
                        <a:lnSpc>
                          <a:spcPct val="115000"/>
                        </a:lnSpc>
                        <a:spcBef>
                          <a:spcPts val="0"/>
                        </a:spcBef>
                        <a:spcAft>
                          <a:spcPts val="0"/>
                        </a:spcAft>
                      </a:pPr>
                      <a:r>
                        <a:rPr lang="en-US" sz="1600" b="0" dirty="0">
                          <a:solidFill>
                            <a:schemeClr val="bg1"/>
                          </a:solidFill>
                          <a:effectLst/>
                          <a:latin typeface="Britannic Bold" panose="020B0903060703020204" pitchFamily="34" charset="0"/>
                        </a:rPr>
                        <a:t>School-Based Therapy</a:t>
                      </a:r>
                      <a:endParaRPr lang="en-US" sz="1600" b="0" dirty="0">
                        <a:solidFill>
                          <a:schemeClr val="bg1"/>
                        </a:solidFill>
                        <a:effectLst/>
                        <a:latin typeface="Britannic Bold" panose="020B0903060703020204" pitchFamily="34" charset="0"/>
                        <a:ea typeface="Calibri"/>
                        <a:cs typeface="Times New Roman"/>
                      </a:endParaRPr>
                    </a:p>
                  </a:txBody>
                  <a:tcPr marL="68580" marR="68580" marT="0" marB="0">
                    <a:solidFill>
                      <a:schemeClr val="bg2">
                        <a:lumMod val="50000"/>
                      </a:schemeClr>
                    </a:solidFill>
                  </a:tcPr>
                </a:tc>
                <a:extLst>
                  <a:ext uri="{0D108BD9-81ED-4DB2-BD59-A6C34878D82A}">
                    <a16:rowId xmlns:a16="http://schemas.microsoft.com/office/drawing/2014/main" val="10000"/>
                  </a:ext>
                </a:extLst>
              </a:tr>
              <a:tr h="878929">
                <a:tc>
                  <a:txBody>
                    <a:bodyPr/>
                    <a:lstStyle/>
                    <a:p>
                      <a:pPr marL="0" marR="0" algn="ctr">
                        <a:lnSpc>
                          <a:spcPct val="115000"/>
                        </a:lnSpc>
                        <a:spcBef>
                          <a:spcPts val="0"/>
                        </a:spcBef>
                        <a:spcAft>
                          <a:spcPts val="0"/>
                        </a:spcAft>
                      </a:pPr>
                      <a:r>
                        <a:rPr lang="en-US" sz="1600" b="0" dirty="0">
                          <a:effectLst/>
                          <a:latin typeface="Britannic Bold" panose="020B0903060703020204" pitchFamily="34" charset="0"/>
                        </a:rPr>
                        <a:t>Delivery Model</a:t>
                      </a:r>
                      <a:endParaRPr lang="en-US" sz="1600" b="0" dirty="0">
                        <a:effectLst/>
                        <a:latin typeface="Britannic Bold" panose="020B0903060703020204" pitchFamily="34" charset="0"/>
                        <a:ea typeface="Calibri"/>
                        <a:cs typeface="Times New Roman"/>
                      </a:endParaRPr>
                    </a:p>
                  </a:txBody>
                  <a:tcPr marL="68580" marR="68580" marT="0" marB="0">
                    <a:solidFill>
                      <a:schemeClr val="bg2">
                        <a:lumMod val="50000"/>
                      </a:schemeClr>
                    </a:solidFill>
                  </a:tcPr>
                </a:tc>
                <a:tc>
                  <a:txBody>
                    <a:bodyPr/>
                    <a:lstStyle/>
                    <a:p>
                      <a:pPr marL="0" marR="0" algn="ctr">
                        <a:lnSpc>
                          <a:spcPct val="115000"/>
                        </a:lnSpc>
                        <a:spcBef>
                          <a:spcPts val="0"/>
                        </a:spcBef>
                        <a:spcAft>
                          <a:spcPts val="0"/>
                        </a:spcAft>
                      </a:pPr>
                      <a:r>
                        <a:rPr lang="en-US" sz="1600" dirty="0">
                          <a:effectLst/>
                          <a:latin typeface="Britannic Bold" panose="020B0903060703020204" pitchFamily="34" charset="0"/>
                        </a:rPr>
                        <a:t>Video Conferencing at school</a:t>
                      </a:r>
                      <a:endParaRPr lang="en-US" sz="1600" dirty="0">
                        <a:effectLst/>
                        <a:latin typeface="Britannic Bold" panose="020B0903060703020204" pitchFamily="34" charset="0"/>
                        <a:ea typeface="Calibri"/>
                        <a:cs typeface="Times New Roman"/>
                      </a:endParaRPr>
                    </a:p>
                  </a:txBody>
                  <a:tcPr marL="68580" marR="68580" marT="0" marB="0">
                    <a:solidFill>
                      <a:schemeClr val="bg2">
                        <a:lumMod val="90000"/>
                      </a:schemeClr>
                    </a:solidFill>
                  </a:tcPr>
                </a:tc>
                <a:tc gridSpan="3">
                  <a:txBody>
                    <a:bodyPr/>
                    <a:lstStyle/>
                    <a:p>
                      <a:pPr marL="0" marR="0" algn="ctr">
                        <a:lnSpc>
                          <a:spcPct val="115000"/>
                        </a:lnSpc>
                        <a:spcBef>
                          <a:spcPts val="0"/>
                        </a:spcBef>
                        <a:spcAft>
                          <a:spcPts val="0"/>
                        </a:spcAft>
                      </a:pPr>
                      <a:r>
                        <a:rPr lang="en-US" sz="1600" dirty="0">
                          <a:effectLst/>
                          <a:latin typeface="Britannic Bold" panose="020B0903060703020204" pitchFamily="34" charset="0"/>
                        </a:rPr>
                        <a:t>Students will meet with a FMC behavioral health specialist in-person at the school</a:t>
                      </a:r>
                      <a:endParaRPr lang="en-US" sz="1600" dirty="0">
                        <a:effectLst/>
                        <a:latin typeface="Britannic Bold" panose="020B0903060703020204" pitchFamily="34" charset="0"/>
                        <a:ea typeface="Calibri"/>
                        <a:cs typeface="Times New Roman"/>
                      </a:endParaRPr>
                    </a:p>
                  </a:txBody>
                  <a:tcPr marL="68580" marR="68580" marT="0" marB="0">
                    <a:solidFill>
                      <a:schemeClr val="bg2">
                        <a:lumMod val="9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91474">
                <a:tc>
                  <a:txBody>
                    <a:bodyPr/>
                    <a:lstStyle/>
                    <a:p>
                      <a:pPr marL="0" marR="0" algn="ctr">
                        <a:lnSpc>
                          <a:spcPct val="115000"/>
                        </a:lnSpc>
                        <a:spcBef>
                          <a:spcPts val="0"/>
                        </a:spcBef>
                        <a:spcAft>
                          <a:spcPts val="0"/>
                        </a:spcAft>
                      </a:pPr>
                      <a:r>
                        <a:rPr lang="en-US" sz="1600" b="0" dirty="0">
                          <a:effectLst/>
                          <a:latin typeface="Britannic Bold" panose="020B0903060703020204" pitchFamily="34" charset="0"/>
                        </a:rPr>
                        <a:t>Description of Service </a:t>
                      </a:r>
                      <a:endParaRPr lang="en-US" sz="1600" b="0" dirty="0">
                        <a:effectLst/>
                        <a:latin typeface="Britannic Bold" panose="020B0903060703020204" pitchFamily="34" charset="0"/>
                        <a:ea typeface="Calibri"/>
                        <a:cs typeface="Times New Roman"/>
                      </a:endParaRPr>
                    </a:p>
                  </a:txBody>
                  <a:tcPr marL="68580" marR="68580" marT="0" marB="0">
                    <a:solidFill>
                      <a:schemeClr val="bg2">
                        <a:lumMod val="50000"/>
                      </a:schemeClr>
                    </a:solidFill>
                  </a:tcPr>
                </a:tc>
                <a:tc>
                  <a:txBody>
                    <a:bodyPr/>
                    <a:lstStyle/>
                    <a:p>
                      <a:pPr marL="0" marR="0" algn="ctr">
                        <a:lnSpc>
                          <a:spcPct val="115000"/>
                        </a:lnSpc>
                        <a:spcBef>
                          <a:spcPts val="0"/>
                        </a:spcBef>
                        <a:spcAft>
                          <a:spcPts val="0"/>
                        </a:spcAft>
                      </a:pPr>
                      <a:r>
                        <a:rPr lang="en-US" sz="1600" dirty="0">
                          <a:effectLst/>
                          <a:latin typeface="Britannic Bold" panose="020B0903060703020204" pitchFamily="34" charset="0"/>
                        </a:rPr>
                        <a:t>Students will be able to meet with a psychiatrist at FMC, face-to-face, via a video call that is facilitated by an onsite behavioral health specialist and get appropriate medications prescribed</a:t>
                      </a:r>
                      <a:endParaRPr lang="en-US" sz="1600" dirty="0">
                        <a:effectLst/>
                        <a:latin typeface="Britannic Bold" panose="020B0903060703020204" pitchFamily="34" charset="0"/>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dirty="0">
                          <a:effectLst/>
                          <a:latin typeface="Britannic Bold" panose="020B0903060703020204" pitchFamily="34" charset="0"/>
                        </a:rPr>
                        <a:t>Students will be assessed to evaluate the concerns related to the child and determine the appropriate services and interventions needed</a:t>
                      </a:r>
                    </a:p>
                    <a:p>
                      <a:pPr marL="0" marR="0" algn="ctr">
                        <a:lnSpc>
                          <a:spcPct val="115000"/>
                        </a:lnSpc>
                        <a:spcBef>
                          <a:spcPts val="0"/>
                        </a:spcBef>
                        <a:spcAft>
                          <a:spcPts val="0"/>
                        </a:spcAft>
                      </a:pPr>
                      <a:r>
                        <a:rPr lang="en-US" sz="1600" dirty="0">
                          <a:effectLst/>
                          <a:latin typeface="Britannic Bold" panose="020B0903060703020204" pitchFamily="34" charset="0"/>
                        </a:rPr>
                        <a:t> </a:t>
                      </a:r>
                      <a:endParaRPr lang="en-US" sz="1600" dirty="0">
                        <a:effectLst/>
                        <a:latin typeface="Britannic Bold" panose="020B0903060703020204" pitchFamily="34" charset="0"/>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dirty="0">
                          <a:effectLst/>
                          <a:latin typeface="Britannic Bold" panose="020B0903060703020204" pitchFamily="34" charset="0"/>
                        </a:rPr>
                        <a:t>Students will be tested if needed for childhood diagnoses, such as   ADHD, Oppositional Defiant Disorder, and Conduct Disorder</a:t>
                      </a:r>
                      <a:endParaRPr lang="en-US" sz="1600" dirty="0">
                        <a:effectLst/>
                        <a:latin typeface="Britannic Bold" panose="020B0903060703020204" pitchFamily="34" charset="0"/>
                        <a:ea typeface="Calibri"/>
                        <a:cs typeface="Times New Roman"/>
                      </a:endParaRPr>
                    </a:p>
                  </a:txBody>
                  <a:tcPr marL="68580" marR="68580" marT="0" marB="0">
                    <a:solidFill>
                      <a:schemeClr val="tx2">
                        <a:lumMod val="20000"/>
                        <a:lumOff val="80000"/>
                      </a:schemeClr>
                    </a:solidFill>
                  </a:tcPr>
                </a:tc>
                <a:tc>
                  <a:txBody>
                    <a:bodyPr/>
                    <a:lstStyle/>
                    <a:p>
                      <a:pPr marL="0" marR="0" algn="ctr">
                        <a:lnSpc>
                          <a:spcPct val="115000"/>
                        </a:lnSpc>
                        <a:spcBef>
                          <a:spcPts val="0"/>
                        </a:spcBef>
                        <a:spcAft>
                          <a:spcPts val="0"/>
                        </a:spcAft>
                      </a:pPr>
                      <a:r>
                        <a:rPr lang="en-US" sz="1600" dirty="0">
                          <a:effectLst/>
                          <a:latin typeface="Britannic Bold" panose="020B0903060703020204" pitchFamily="34" charset="0"/>
                        </a:rPr>
                        <a:t>Student will receive individualized therapy to develop coping skills and work on symptom and stress management</a:t>
                      </a:r>
                      <a:endParaRPr lang="en-US" sz="1600" dirty="0">
                        <a:effectLst/>
                        <a:latin typeface="Britannic Bold" panose="020B0903060703020204" pitchFamily="34" charset="0"/>
                        <a:ea typeface="Calibri"/>
                        <a:cs typeface="Times New Roman"/>
                      </a:endParaRPr>
                    </a:p>
                  </a:txBody>
                  <a:tcPr marL="68580" marR="68580" marT="0" marB="0">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294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C5D0-708A-4503-BA91-7C9BD1A30742}"/>
              </a:ext>
            </a:extLst>
          </p:cNvPr>
          <p:cNvSpPr>
            <a:spLocks noGrp="1"/>
          </p:cNvSpPr>
          <p:nvPr>
            <p:ph type="title"/>
          </p:nvPr>
        </p:nvSpPr>
        <p:spPr>
          <a:xfrm>
            <a:off x="677334" y="2173356"/>
            <a:ext cx="8596668" cy="2676938"/>
          </a:xfrm>
        </p:spPr>
        <p:txBody>
          <a:bodyPr>
            <a:normAutofit fontScale="90000"/>
          </a:bodyPr>
          <a:lstStyle/>
          <a:p>
            <a:br>
              <a:rPr lang="en-US" dirty="0"/>
            </a:br>
            <a:br>
              <a:rPr lang="en-US" dirty="0"/>
            </a:br>
            <a:r>
              <a:rPr lang="en-US" dirty="0"/>
              <a:t>A School-Based BH Provider’s Experience:</a:t>
            </a:r>
            <a:br>
              <a:rPr lang="en-US" dirty="0"/>
            </a:br>
            <a:r>
              <a:rPr lang="en-US" dirty="0"/>
              <a:t>Meredith Gilliam, LMSW</a:t>
            </a:r>
            <a:br>
              <a:rPr lang="en-US" dirty="0"/>
            </a:br>
            <a:endParaRPr lang="en-US" dirty="0"/>
          </a:p>
        </p:txBody>
      </p:sp>
    </p:spTree>
    <p:extLst>
      <p:ext uri="{BB962C8B-B14F-4D97-AF65-F5344CB8AC3E}">
        <p14:creationId xmlns:p14="http://schemas.microsoft.com/office/powerpoint/2010/main" val="4019065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1378-A0BA-404E-BD27-F9C6A254ECEC}"/>
              </a:ext>
            </a:extLst>
          </p:cNvPr>
          <p:cNvSpPr>
            <a:spLocks noGrp="1"/>
          </p:cNvSpPr>
          <p:nvPr>
            <p:ph type="title"/>
          </p:nvPr>
        </p:nvSpPr>
        <p:spPr/>
        <p:txBody>
          <a:bodyPr/>
          <a:lstStyle/>
          <a:p>
            <a:r>
              <a:rPr lang="en-US" dirty="0"/>
              <a:t>Expansion and Growth</a:t>
            </a:r>
          </a:p>
        </p:txBody>
      </p:sp>
      <p:sp>
        <p:nvSpPr>
          <p:cNvPr id="3" name="Content Placeholder 2">
            <a:extLst>
              <a:ext uri="{FF2B5EF4-FFF2-40B4-BE49-F238E27FC236}">
                <a16:creationId xmlns:a16="http://schemas.microsoft.com/office/drawing/2014/main" id="{E9C55EF2-B7C6-40C1-BC40-944493723CF7}"/>
              </a:ext>
            </a:extLst>
          </p:cNvPr>
          <p:cNvSpPr>
            <a:spLocks noGrp="1"/>
          </p:cNvSpPr>
          <p:nvPr>
            <p:ph idx="1"/>
          </p:nvPr>
        </p:nvSpPr>
        <p:spPr>
          <a:xfrm>
            <a:off x="880534" y="1398420"/>
            <a:ext cx="8596668" cy="5031409"/>
          </a:xfrm>
        </p:spPr>
        <p:txBody>
          <a:bodyPr>
            <a:normAutofit/>
          </a:bodyPr>
          <a:lstStyle/>
          <a:p>
            <a:pPr lvl="0">
              <a:buClr>
                <a:srgbClr val="90C226"/>
              </a:buClr>
            </a:pPr>
            <a:r>
              <a:rPr lang="en-US" sz="2400" dirty="0">
                <a:solidFill>
                  <a:prstClr val="black">
                    <a:lumMod val="75000"/>
                    <a:lumOff val="25000"/>
                  </a:prstClr>
                </a:solidFill>
              </a:rPr>
              <a:t>Financial sustainability</a:t>
            </a:r>
          </a:p>
          <a:p>
            <a:pPr lvl="1">
              <a:buClr>
                <a:srgbClr val="90C226"/>
              </a:buClr>
            </a:pPr>
            <a:r>
              <a:rPr lang="en-US" sz="2400" dirty="0">
                <a:solidFill>
                  <a:prstClr val="black">
                    <a:lumMod val="75000"/>
                    <a:lumOff val="25000"/>
                  </a:prstClr>
                </a:solidFill>
              </a:rPr>
              <a:t>Billing and reimbursement</a:t>
            </a:r>
          </a:p>
          <a:p>
            <a:pPr marL="457200" lvl="1" indent="0">
              <a:buNone/>
            </a:pPr>
            <a:endParaRPr lang="en-US" sz="2000" dirty="0"/>
          </a:p>
          <a:p>
            <a:r>
              <a:rPr lang="en-US" sz="2400" dirty="0"/>
              <a:t>Ongoing Expansion </a:t>
            </a:r>
          </a:p>
          <a:p>
            <a:pPr lvl="1"/>
            <a:r>
              <a:rPr lang="en-US" sz="2400" dirty="0"/>
              <a:t>Requests from new schools</a:t>
            </a:r>
          </a:p>
          <a:p>
            <a:pPr lvl="1"/>
            <a:r>
              <a:rPr lang="en-US" sz="2400" dirty="0"/>
              <a:t>Partnership with Community Mental Health and ISD</a:t>
            </a:r>
          </a:p>
          <a:p>
            <a:pPr lvl="1"/>
            <a:r>
              <a:rPr lang="en-US" sz="2400" dirty="0"/>
              <a:t>Word of mouth </a:t>
            </a:r>
            <a:r>
              <a:rPr lang="en-US" sz="2400" u="sng" dirty="0">
                <a:hlinkClick r:id="rId2"/>
              </a:rPr>
              <a:t>https://www.youtube.com/watch?v=WAcAcO4jVfw</a:t>
            </a:r>
            <a:endParaRPr lang="en-US" sz="2400" u="sng" dirty="0"/>
          </a:p>
          <a:p>
            <a:pPr marL="457200" lvl="1" indent="0">
              <a:buNone/>
            </a:pPr>
            <a:endParaRPr lang="en-US" sz="2400" u="sng" dirty="0"/>
          </a:p>
          <a:p>
            <a:pPr marL="457200" lvl="1" indent="0">
              <a:buNone/>
            </a:pPr>
            <a:endParaRPr lang="en-US" u="sng" dirty="0"/>
          </a:p>
          <a:p>
            <a:pPr marL="457200" lvl="1" indent="0">
              <a:buNone/>
            </a:pPr>
            <a:endParaRPr lang="en-US" sz="2000" dirty="0"/>
          </a:p>
        </p:txBody>
      </p:sp>
    </p:spTree>
    <p:extLst>
      <p:ext uri="{BB962C8B-B14F-4D97-AF65-F5344CB8AC3E}">
        <p14:creationId xmlns:p14="http://schemas.microsoft.com/office/powerpoint/2010/main" val="2016837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D7E4-7F74-4D02-9A30-AE3089148655}"/>
              </a:ext>
            </a:extLst>
          </p:cNvPr>
          <p:cNvSpPr>
            <a:spLocks noGrp="1"/>
          </p:cNvSpPr>
          <p:nvPr>
            <p:ph type="title"/>
          </p:nvPr>
        </p:nvSpPr>
        <p:spPr/>
        <p:txBody>
          <a:bodyPr/>
          <a:lstStyle/>
          <a:p>
            <a:r>
              <a:rPr lang="en-US" dirty="0"/>
              <a:t>Expanding Services (Cont.)</a:t>
            </a:r>
          </a:p>
        </p:txBody>
      </p:sp>
      <p:pic>
        <p:nvPicPr>
          <p:cNvPr id="4" name="Picture 3">
            <a:extLst>
              <a:ext uri="{FF2B5EF4-FFF2-40B4-BE49-F238E27FC236}">
                <a16:creationId xmlns:a16="http://schemas.microsoft.com/office/drawing/2014/main" id="{BFC7EBE8-1549-443B-BAAD-6C144DED8DE2}"/>
              </a:ext>
            </a:extLst>
          </p:cNvPr>
          <p:cNvPicPr>
            <a:picLocks noChangeAspect="1"/>
          </p:cNvPicPr>
          <p:nvPr/>
        </p:nvPicPr>
        <p:blipFill>
          <a:blip r:embed="rId2"/>
          <a:stretch>
            <a:fillRect/>
          </a:stretch>
        </p:blipFill>
        <p:spPr>
          <a:xfrm>
            <a:off x="173541" y="1756228"/>
            <a:ext cx="6198230" cy="4648673"/>
          </a:xfrm>
          <a:prstGeom prst="rect">
            <a:avLst/>
          </a:prstGeom>
        </p:spPr>
      </p:pic>
      <p:pic>
        <p:nvPicPr>
          <p:cNvPr id="7" name="Picture 6">
            <a:extLst>
              <a:ext uri="{FF2B5EF4-FFF2-40B4-BE49-F238E27FC236}">
                <a16:creationId xmlns:a16="http://schemas.microsoft.com/office/drawing/2014/main" id="{245D4CAC-9168-4304-B504-88B29D6376B2}"/>
              </a:ext>
            </a:extLst>
          </p:cNvPr>
          <p:cNvPicPr>
            <a:picLocks noChangeAspect="1"/>
          </p:cNvPicPr>
          <p:nvPr/>
        </p:nvPicPr>
        <p:blipFill>
          <a:blip r:embed="rId3"/>
          <a:stretch>
            <a:fillRect/>
          </a:stretch>
        </p:blipFill>
        <p:spPr>
          <a:xfrm>
            <a:off x="6205911" y="453099"/>
            <a:ext cx="5944018" cy="4893452"/>
          </a:xfrm>
          <a:prstGeom prst="rect">
            <a:avLst/>
          </a:prstGeom>
        </p:spPr>
      </p:pic>
    </p:spTree>
    <p:extLst>
      <p:ext uri="{BB962C8B-B14F-4D97-AF65-F5344CB8AC3E}">
        <p14:creationId xmlns:p14="http://schemas.microsoft.com/office/powerpoint/2010/main" val="3060389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E892-1C93-455D-951F-CC0796950424}"/>
              </a:ext>
            </a:extLst>
          </p:cNvPr>
          <p:cNvSpPr>
            <a:spLocks noGrp="1"/>
          </p:cNvSpPr>
          <p:nvPr>
            <p:ph type="title"/>
          </p:nvPr>
        </p:nvSpPr>
        <p:spPr/>
        <p:txBody>
          <a:bodyPr/>
          <a:lstStyle/>
          <a:p>
            <a:r>
              <a:rPr lang="en-US" dirty="0"/>
              <a:t>Ideas for Expanding SBBH Services in your Community</a:t>
            </a:r>
          </a:p>
        </p:txBody>
      </p:sp>
      <p:sp>
        <p:nvSpPr>
          <p:cNvPr id="3" name="Content Placeholder 2">
            <a:extLst>
              <a:ext uri="{FF2B5EF4-FFF2-40B4-BE49-F238E27FC236}">
                <a16:creationId xmlns:a16="http://schemas.microsoft.com/office/drawing/2014/main" id="{54830BE2-B640-4C68-92D1-1F74AB85C161}"/>
              </a:ext>
            </a:extLst>
          </p:cNvPr>
          <p:cNvSpPr>
            <a:spLocks noGrp="1"/>
          </p:cNvSpPr>
          <p:nvPr>
            <p:ph idx="1"/>
          </p:nvPr>
        </p:nvSpPr>
        <p:spPr/>
        <p:txBody>
          <a:bodyPr/>
          <a:lstStyle/>
          <a:p>
            <a:r>
              <a:rPr lang="en-US" dirty="0"/>
              <a:t>Partner with area FQHC</a:t>
            </a:r>
          </a:p>
          <a:p>
            <a:r>
              <a:rPr lang="en-US" dirty="0"/>
              <a:t>Collaborate with local ISD</a:t>
            </a:r>
          </a:p>
          <a:p>
            <a:r>
              <a:rPr lang="en-US" dirty="0"/>
              <a:t>Work with local hospital systems </a:t>
            </a:r>
          </a:p>
          <a:p>
            <a:r>
              <a:rPr lang="en-US" dirty="0"/>
              <a:t>Provide screening resources to schools and appropriate referrals to treatment</a:t>
            </a:r>
          </a:p>
        </p:txBody>
      </p:sp>
    </p:spTree>
    <p:extLst>
      <p:ext uri="{BB962C8B-B14F-4D97-AF65-F5344CB8AC3E}">
        <p14:creationId xmlns:p14="http://schemas.microsoft.com/office/powerpoint/2010/main" val="3786391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45EE-4CB3-4D50-B9B0-1EBA86215E4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F85A518-EB10-4554-94DC-43534F53A972}"/>
              </a:ext>
            </a:extLst>
          </p:cNvPr>
          <p:cNvSpPr>
            <a:spLocks noGrp="1"/>
          </p:cNvSpPr>
          <p:nvPr>
            <p:ph idx="1"/>
          </p:nvPr>
        </p:nvSpPr>
        <p:spPr/>
        <p:txBody>
          <a:bodyPr/>
          <a:lstStyle/>
          <a:p>
            <a:r>
              <a:rPr lang="en-US" sz="2000" dirty="0"/>
              <a:t>Audrey Smith, COO: </a:t>
            </a:r>
            <a:r>
              <a:rPr lang="en-US" sz="2000" dirty="0">
                <a:hlinkClick r:id="rId2"/>
              </a:rPr>
              <a:t>asmith@familymedical.org</a:t>
            </a:r>
            <a:endParaRPr lang="en-US" sz="2000" dirty="0"/>
          </a:p>
          <a:p>
            <a:r>
              <a:rPr lang="en-US" sz="2000" dirty="0"/>
              <a:t>Jessica Parsil, Behavioral Health Director: </a:t>
            </a:r>
            <a:r>
              <a:rPr lang="en-US" sz="2000" dirty="0">
                <a:hlinkClick r:id="rId3"/>
              </a:rPr>
              <a:t>jparsil@familymedical.org</a:t>
            </a:r>
            <a:endParaRPr lang="en-US" sz="2000" dirty="0"/>
          </a:p>
          <a:p>
            <a:r>
              <a:rPr lang="en-US" sz="2000" dirty="0"/>
              <a:t>Meredith Gilliam, BH Consultant: </a:t>
            </a:r>
            <a:r>
              <a:rPr lang="en-US" sz="2000" dirty="0">
                <a:hlinkClick r:id="rId4"/>
              </a:rPr>
              <a:t>mgilliam@familymedical.org</a:t>
            </a:r>
            <a:endParaRPr lang="en-US" sz="2000" dirty="0"/>
          </a:p>
          <a:p>
            <a:r>
              <a:rPr lang="en-US" sz="2000" dirty="0"/>
              <a:t>Jamie Ferguson, VP of Quality: </a:t>
            </a:r>
            <a:r>
              <a:rPr lang="en-US" sz="2000" dirty="0">
                <a:hlinkClick r:id="rId5"/>
              </a:rPr>
              <a:t>jferguson@familymedical.org</a:t>
            </a:r>
            <a:endParaRPr lang="en-US" sz="2000" dirty="0"/>
          </a:p>
          <a:p>
            <a:endParaRPr lang="en-US" dirty="0"/>
          </a:p>
        </p:txBody>
      </p:sp>
    </p:spTree>
    <p:extLst>
      <p:ext uri="{BB962C8B-B14F-4D97-AF65-F5344CB8AC3E}">
        <p14:creationId xmlns:p14="http://schemas.microsoft.com/office/powerpoint/2010/main" val="266498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8C91-0444-457F-94E2-4FEAC4CD0DDE}"/>
              </a:ext>
            </a:extLst>
          </p:cNvPr>
          <p:cNvSpPr>
            <a:spLocks noGrp="1"/>
          </p:cNvSpPr>
          <p:nvPr>
            <p:ph type="title"/>
          </p:nvPr>
        </p:nvSpPr>
        <p:spPr/>
        <p:txBody>
          <a:bodyPr/>
          <a:lstStyle/>
          <a:p>
            <a:r>
              <a:rPr lang="en-US" dirty="0"/>
              <a:t>Services</a:t>
            </a:r>
          </a:p>
        </p:txBody>
      </p:sp>
      <p:sp>
        <p:nvSpPr>
          <p:cNvPr id="3" name="Content Placeholder 2">
            <a:extLst>
              <a:ext uri="{FF2B5EF4-FFF2-40B4-BE49-F238E27FC236}">
                <a16:creationId xmlns:a16="http://schemas.microsoft.com/office/drawing/2014/main" id="{028EBE8E-C1FB-4AB8-A59C-3EFCA9FFC27B}"/>
              </a:ext>
            </a:extLst>
          </p:cNvPr>
          <p:cNvSpPr>
            <a:spLocks noGrp="1"/>
          </p:cNvSpPr>
          <p:nvPr>
            <p:ph idx="1"/>
          </p:nvPr>
        </p:nvSpPr>
        <p:spPr>
          <a:xfrm>
            <a:off x="677334" y="1563757"/>
            <a:ext cx="8596668" cy="4477605"/>
          </a:xfrm>
        </p:spPr>
        <p:txBody>
          <a:bodyPr>
            <a:noAutofit/>
          </a:bodyPr>
          <a:lstStyle/>
          <a:p>
            <a:r>
              <a:rPr lang="en-US" sz="2400" dirty="0"/>
              <a:t>Primary Care</a:t>
            </a:r>
          </a:p>
          <a:p>
            <a:r>
              <a:rPr lang="en-US" sz="2400" dirty="0"/>
              <a:t>Behavioral Health and Psychiatry</a:t>
            </a:r>
          </a:p>
          <a:p>
            <a:pPr lvl="1"/>
            <a:r>
              <a:rPr lang="en-US" sz="2400" dirty="0"/>
              <a:t>Office based</a:t>
            </a:r>
          </a:p>
          <a:p>
            <a:pPr lvl="1"/>
            <a:r>
              <a:rPr lang="en-US" sz="2400" dirty="0"/>
              <a:t>School-based</a:t>
            </a:r>
          </a:p>
          <a:p>
            <a:pPr lvl="1"/>
            <a:r>
              <a:rPr lang="en-US" sz="2400" dirty="0"/>
              <a:t>Telehealth</a:t>
            </a:r>
          </a:p>
          <a:p>
            <a:r>
              <a:rPr lang="en-US" sz="2400" dirty="0"/>
              <a:t>Dentistry</a:t>
            </a:r>
          </a:p>
          <a:p>
            <a:r>
              <a:rPr lang="en-US" sz="2400" dirty="0"/>
              <a:t>Medication Assisted Treatment</a:t>
            </a:r>
          </a:p>
          <a:p>
            <a:r>
              <a:rPr lang="en-US" sz="2400" dirty="0"/>
              <a:t>Substance Use Disorder Treatment </a:t>
            </a:r>
          </a:p>
        </p:txBody>
      </p:sp>
    </p:spTree>
    <p:extLst>
      <p:ext uri="{BB962C8B-B14F-4D97-AF65-F5344CB8AC3E}">
        <p14:creationId xmlns:p14="http://schemas.microsoft.com/office/powerpoint/2010/main" val="12260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98B5-AE46-4A86-BE4A-4EC078FF2A2F}"/>
              </a:ext>
            </a:extLst>
          </p:cNvPr>
          <p:cNvSpPr>
            <a:spLocks noGrp="1"/>
          </p:cNvSpPr>
          <p:nvPr>
            <p:ph type="title"/>
          </p:nvPr>
        </p:nvSpPr>
        <p:spPr/>
        <p:txBody>
          <a:bodyPr/>
          <a:lstStyle/>
          <a:p>
            <a:r>
              <a:rPr lang="en-US" dirty="0"/>
              <a:t>FMC’s Patient Population</a:t>
            </a:r>
          </a:p>
        </p:txBody>
      </p:sp>
      <p:sp>
        <p:nvSpPr>
          <p:cNvPr id="3" name="Content Placeholder 2">
            <a:extLst>
              <a:ext uri="{FF2B5EF4-FFF2-40B4-BE49-F238E27FC236}">
                <a16:creationId xmlns:a16="http://schemas.microsoft.com/office/drawing/2014/main" id="{7D462F2E-7D3D-4A06-A15F-F70FB6E07788}"/>
              </a:ext>
            </a:extLst>
          </p:cNvPr>
          <p:cNvSpPr>
            <a:spLocks noGrp="1"/>
          </p:cNvSpPr>
          <p:nvPr>
            <p:ph idx="1"/>
          </p:nvPr>
        </p:nvSpPr>
        <p:spPr>
          <a:xfrm>
            <a:off x="677334" y="1657007"/>
            <a:ext cx="8596668" cy="3880773"/>
          </a:xfrm>
        </p:spPr>
        <p:txBody>
          <a:bodyPr>
            <a:normAutofit fontScale="92500" lnSpcReduction="10000"/>
          </a:bodyPr>
          <a:lstStyle/>
          <a:p>
            <a:r>
              <a:rPr lang="en-US" sz="2000" dirty="0"/>
              <a:t>~19,000 unique patients</a:t>
            </a:r>
          </a:p>
          <a:p>
            <a:pPr lvl="1"/>
            <a:r>
              <a:rPr lang="en-US" sz="2000" dirty="0"/>
              <a:t>PC ~13,000</a:t>
            </a:r>
          </a:p>
          <a:p>
            <a:pPr lvl="1"/>
            <a:r>
              <a:rPr lang="en-US" sz="2000"/>
              <a:t>BH ~3000</a:t>
            </a:r>
            <a:endParaRPr lang="en-US" sz="2000" dirty="0"/>
          </a:p>
          <a:p>
            <a:pPr lvl="2"/>
            <a:r>
              <a:rPr lang="en-US" sz="2000" dirty="0"/>
              <a:t>School based ~400</a:t>
            </a:r>
          </a:p>
          <a:p>
            <a:pPr lvl="1"/>
            <a:r>
              <a:rPr lang="en-US" sz="2000" dirty="0"/>
              <a:t>Dental ~ 6000</a:t>
            </a:r>
          </a:p>
          <a:p>
            <a:pPr lvl="1"/>
            <a:r>
              <a:rPr lang="en-US" sz="2000" dirty="0"/>
              <a:t>MAT/SUD ~300  </a:t>
            </a:r>
          </a:p>
          <a:p>
            <a:r>
              <a:rPr lang="en-US" sz="2000" dirty="0"/>
              <a:t>~ 70,000 annual visits</a:t>
            </a:r>
          </a:p>
          <a:p>
            <a:r>
              <a:rPr lang="en-US" sz="2000" dirty="0"/>
              <a:t>55 - 60% Medicaid and Healthy Michigan</a:t>
            </a:r>
          </a:p>
          <a:p>
            <a:r>
              <a:rPr lang="en-US" sz="2000" dirty="0"/>
              <a:t>8 -10% Uninsured</a:t>
            </a:r>
          </a:p>
          <a:p>
            <a:r>
              <a:rPr lang="en-US" sz="2000" dirty="0"/>
              <a:t>Majority Adult population (18-65)</a:t>
            </a:r>
          </a:p>
          <a:p>
            <a:endParaRPr lang="en-US" dirty="0"/>
          </a:p>
        </p:txBody>
      </p:sp>
    </p:spTree>
    <p:extLst>
      <p:ext uri="{BB962C8B-B14F-4D97-AF65-F5344CB8AC3E}">
        <p14:creationId xmlns:p14="http://schemas.microsoft.com/office/powerpoint/2010/main" val="266102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9E982-D666-466D-8AC7-D44CDAC64169}"/>
              </a:ext>
            </a:extLst>
          </p:cNvPr>
          <p:cNvPicPr>
            <a:picLocks noChangeAspect="1"/>
          </p:cNvPicPr>
          <p:nvPr/>
        </p:nvPicPr>
        <p:blipFill>
          <a:blip r:embed="rId2"/>
          <a:stretch>
            <a:fillRect/>
          </a:stretch>
        </p:blipFill>
        <p:spPr>
          <a:xfrm>
            <a:off x="3667125" y="1806575"/>
            <a:ext cx="4857750" cy="4686300"/>
          </a:xfrm>
          <a:prstGeom prst="rect">
            <a:avLst/>
          </a:prstGeom>
        </p:spPr>
      </p:pic>
      <p:sp>
        <p:nvSpPr>
          <p:cNvPr id="5" name="Title 4">
            <a:extLst>
              <a:ext uri="{FF2B5EF4-FFF2-40B4-BE49-F238E27FC236}">
                <a16:creationId xmlns:a16="http://schemas.microsoft.com/office/drawing/2014/main" id="{576E29B7-B0F5-4EE0-9202-EA1FD3441049}"/>
              </a:ext>
            </a:extLst>
          </p:cNvPr>
          <p:cNvSpPr>
            <a:spLocks noGrp="1"/>
          </p:cNvSpPr>
          <p:nvPr>
            <p:ph type="title"/>
          </p:nvPr>
        </p:nvSpPr>
        <p:spPr/>
        <p:txBody>
          <a:bodyPr/>
          <a:lstStyle/>
          <a:p>
            <a:r>
              <a:rPr lang="en-US" dirty="0"/>
              <a:t>FMC Service Area</a:t>
            </a:r>
          </a:p>
        </p:txBody>
      </p:sp>
    </p:spTree>
    <p:extLst>
      <p:ext uri="{BB962C8B-B14F-4D97-AF65-F5344CB8AC3E}">
        <p14:creationId xmlns:p14="http://schemas.microsoft.com/office/powerpoint/2010/main" val="12178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4102-0FDB-44C2-8FC1-F4D1468B5B57}"/>
              </a:ext>
            </a:extLst>
          </p:cNvPr>
          <p:cNvSpPr>
            <a:spLocks noGrp="1"/>
          </p:cNvSpPr>
          <p:nvPr>
            <p:ph type="title"/>
          </p:nvPr>
        </p:nvSpPr>
        <p:spPr/>
        <p:txBody>
          <a:bodyPr/>
          <a:lstStyle/>
          <a:p>
            <a:r>
              <a:rPr lang="en-US" dirty="0"/>
              <a:t>Locations</a:t>
            </a:r>
          </a:p>
        </p:txBody>
      </p:sp>
      <p:pic>
        <p:nvPicPr>
          <p:cNvPr id="6" name="Content Placeholder 5">
            <a:extLst>
              <a:ext uri="{FF2B5EF4-FFF2-40B4-BE49-F238E27FC236}">
                <a16:creationId xmlns:a16="http://schemas.microsoft.com/office/drawing/2014/main" id="{F52D945F-49A8-4585-9026-1F653E9EF719}"/>
              </a:ext>
            </a:extLst>
          </p:cNvPr>
          <p:cNvPicPr>
            <a:picLocks noGrp="1" noChangeAspect="1"/>
          </p:cNvPicPr>
          <p:nvPr>
            <p:ph idx="1"/>
          </p:nvPr>
        </p:nvPicPr>
        <p:blipFill>
          <a:blip r:embed="rId2"/>
          <a:stretch>
            <a:fillRect/>
          </a:stretch>
        </p:blipFill>
        <p:spPr>
          <a:xfrm>
            <a:off x="677334" y="3279879"/>
            <a:ext cx="3535986" cy="2523963"/>
          </a:xfrm>
          <a:prstGeom prst="rect">
            <a:avLst/>
          </a:prstGeom>
        </p:spPr>
      </p:pic>
      <p:pic>
        <p:nvPicPr>
          <p:cNvPr id="4" name="Picture 3">
            <a:extLst>
              <a:ext uri="{FF2B5EF4-FFF2-40B4-BE49-F238E27FC236}">
                <a16:creationId xmlns:a16="http://schemas.microsoft.com/office/drawing/2014/main" id="{F1C6B39F-C74F-4453-8B2A-632C27BC50B0}"/>
              </a:ext>
            </a:extLst>
          </p:cNvPr>
          <p:cNvPicPr>
            <a:picLocks noChangeAspect="1"/>
          </p:cNvPicPr>
          <p:nvPr/>
        </p:nvPicPr>
        <p:blipFill>
          <a:blip r:embed="rId3"/>
          <a:stretch>
            <a:fillRect/>
          </a:stretch>
        </p:blipFill>
        <p:spPr>
          <a:xfrm>
            <a:off x="2917998" y="267584"/>
            <a:ext cx="3353091" cy="2670279"/>
          </a:xfrm>
          <a:prstGeom prst="rect">
            <a:avLst/>
          </a:prstGeom>
        </p:spPr>
      </p:pic>
      <p:pic>
        <p:nvPicPr>
          <p:cNvPr id="5" name="Picture 4">
            <a:extLst>
              <a:ext uri="{FF2B5EF4-FFF2-40B4-BE49-F238E27FC236}">
                <a16:creationId xmlns:a16="http://schemas.microsoft.com/office/drawing/2014/main" id="{0FEF11CE-C802-4467-B13B-A4DD58865880}"/>
              </a:ext>
            </a:extLst>
          </p:cNvPr>
          <p:cNvPicPr>
            <a:picLocks noChangeAspect="1"/>
          </p:cNvPicPr>
          <p:nvPr/>
        </p:nvPicPr>
        <p:blipFill>
          <a:blip r:embed="rId4"/>
          <a:stretch>
            <a:fillRect/>
          </a:stretch>
        </p:blipFill>
        <p:spPr>
          <a:xfrm>
            <a:off x="6491362" y="267584"/>
            <a:ext cx="3505504" cy="2633700"/>
          </a:xfrm>
          <a:prstGeom prst="rect">
            <a:avLst/>
          </a:prstGeom>
        </p:spPr>
      </p:pic>
      <p:pic>
        <p:nvPicPr>
          <p:cNvPr id="7" name="Picture 6">
            <a:extLst>
              <a:ext uri="{FF2B5EF4-FFF2-40B4-BE49-F238E27FC236}">
                <a16:creationId xmlns:a16="http://schemas.microsoft.com/office/drawing/2014/main" id="{8603FD79-DEC3-42AA-AC05-DB28651DB0E3}"/>
              </a:ext>
            </a:extLst>
          </p:cNvPr>
          <p:cNvPicPr>
            <a:picLocks noChangeAspect="1"/>
          </p:cNvPicPr>
          <p:nvPr/>
        </p:nvPicPr>
        <p:blipFill>
          <a:blip r:embed="rId5"/>
          <a:stretch>
            <a:fillRect/>
          </a:stretch>
        </p:blipFill>
        <p:spPr>
          <a:xfrm>
            <a:off x="4478800" y="3243300"/>
            <a:ext cx="2828789" cy="2932430"/>
          </a:xfrm>
          <a:prstGeom prst="rect">
            <a:avLst/>
          </a:prstGeom>
        </p:spPr>
      </p:pic>
      <p:pic>
        <p:nvPicPr>
          <p:cNvPr id="8" name="Picture 7">
            <a:extLst>
              <a:ext uri="{FF2B5EF4-FFF2-40B4-BE49-F238E27FC236}">
                <a16:creationId xmlns:a16="http://schemas.microsoft.com/office/drawing/2014/main" id="{C4BD206E-5A4D-44B1-83BD-19CEE69202B7}"/>
              </a:ext>
            </a:extLst>
          </p:cNvPr>
          <p:cNvPicPr>
            <a:picLocks noChangeAspect="1"/>
          </p:cNvPicPr>
          <p:nvPr/>
        </p:nvPicPr>
        <p:blipFill>
          <a:blip r:embed="rId6"/>
          <a:stretch>
            <a:fillRect/>
          </a:stretch>
        </p:blipFill>
        <p:spPr>
          <a:xfrm>
            <a:off x="7573070" y="3209768"/>
            <a:ext cx="3401863" cy="2664183"/>
          </a:xfrm>
          <a:prstGeom prst="rect">
            <a:avLst/>
          </a:prstGeom>
        </p:spPr>
      </p:pic>
    </p:spTree>
    <p:extLst>
      <p:ext uri="{BB962C8B-B14F-4D97-AF65-F5344CB8AC3E}">
        <p14:creationId xmlns:p14="http://schemas.microsoft.com/office/powerpoint/2010/main" val="196132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94FDE9-5B5E-493A-8687-680850960736}"/>
              </a:ext>
            </a:extLst>
          </p:cNvPr>
          <p:cNvPicPr>
            <a:picLocks noChangeAspect="1"/>
          </p:cNvPicPr>
          <p:nvPr/>
        </p:nvPicPr>
        <p:blipFill>
          <a:blip r:embed="rId2"/>
          <a:stretch>
            <a:fillRect/>
          </a:stretch>
        </p:blipFill>
        <p:spPr>
          <a:xfrm>
            <a:off x="997507" y="412284"/>
            <a:ext cx="9710249" cy="6375111"/>
          </a:xfrm>
          <a:prstGeom prst="rect">
            <a:avLst/>
          </a:prstGeom>
        </p:spPr>
      </p:pic>
    </p:spTree>
    <p:extLst>
      <p:ext uri="{BB962C8B-B14F-4D97-AF65-F5344CB8AC3E}">
        <p14:creationId xmlns:p14="http://schemas.microsoft.com/office/powerpoint/2010/main" val="101365118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Solstic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633</TotalTime>
  <Words>1745</Words>
  <Application>Microsoft Office PowerPoint</Application>
  <PresentationFormat>Widescreen</PresentationFormat>
  <Paragraphs>280</Paragraphs>
  <Slides>45</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45</vt:i4>
      </vt:variant>
    </vt:vector>
  </HeadingPairs>
  <TitlesOfParts>
    <vt:vector size="59" baseType="lpstr">
      <vt:lpstr>Aharoni</vt:lpstr>
      <vt:lpstr>Arial</vt:lpstr>
      <vt:lpstr>Britannic Bold</vt:lpstr>
      <vt:lpstr>Calibri</vt:lpstr>
      <vt:lpstr>Courier New</vt:lpstr>
      <vt:lpstr>Gill Sans MT</vt:lpstr>
      <vt:lpstr>Trebuchet MS</vt:lpstr>
      <vt:lpstr>Verdana</vt:lpstr>
      <vt:lpstr>Wingdings</vt:lpstr>
      <vt:lpstr>Wingdings 2</vt:lpstr>
      <vt:lpstr>Wingdings 3</vt:lpstr>
      <vt:lpstr>Facet</vt:lpstr>
      <vt:lpstr>Solstice</vt:lpstr>
      <vt:lpstr>Clarity</vt:lpstr>
      <vt:lpstr>Family Medical Center of MI, Inc.</vt:lpstr>
      <vt:lpstr>Agenda</vt:lpstr>
      <vt:lpstr>About Us</vt:lpstr>
      <vt:lpstr>Family Medical Center of MI</vt:lpstr>
      <vt:lpstr>Services</vt:lpstr>
      <vt:lpstr>FMC’s Patient Population</vt:lpstr>
      <vt:lpstr>FMC Service Area</vt:lpstr>
      <vt:lpstr>Locations</vt:lpstr>
      <vt:lpstr>PowerPoint Presentation</vt:lpstr>
      <vt:lpstr>FMC’s Long History of Collaboration</vt:lpstr>
      <vt:lpstr>Recognizing Unmet Behavioral Health Need in the Service Area</vt:lpstr>
      <vt:lpstr>Need</vt:lpstr>
      <vt:lpstr>PowerPoint Presentation</vt:lpstr>
      <vt:lpstr>Behavioral Health Concerns in Youth</vt:lpstr>
      <vt:lpstr> </vt:lpstr>
      <vt:lpstr>Initial School-based Behavioral Health Project</vt:lpstr>
      <vt:lpstr>Selecting Pilot Schools by Using Free and Reduced Lunch as Proxy for Need</vt:lpstr>
      <vt:lpstr>Locations of Initial School Based Behavioral Health Clinics</vt:lpstr>
      <vt:lpstr>The proposed School-Based Behavioral Health Services Model</vt:lpstr>
      <vt:lpstr>Expected Health Outcomes of Grant</vt:lpstr>
      <vt:lpstr>Anticipated Long Term Impacts (3-5 years)</vt:lpstr>
      <vt:lpstr>Results of Grant Effort</vt:lpstr>
      <vt:lpstr>Beyond the Grant Period</vt:lpstr>
      <vt:lpstr>PowerPoint Presentation</vt:lpstr>
      <vt:lpstr>School-Based Telemedicine Services  How does it work?  </vt:lpstr>
      <vt:lpstr>PowerPoint Presentation</vt:lpstr>
      <vt:lpstr>PowerPoint Presentation</vt:lpstr>
      <vt:lpstr>How to Make a Referral </vt:lpstr>
      <vt:lpstr>School-Based Behavioral Health Services </vt:lpstr>
      <vt:lpstr>PowerPoint Presentation</vt:lpstr>
      <vt:lpstr>The Benefits</vt:lpstr>
      <vt:lpstr>The Team</vt:lpstr>
      <vt:lpstr>The Team</vt:lpstr>
      <vt:lpstr>The Team</vt:lpstr>
      <vt:lpstr>“Normal” behavior?</vt:lpstr>
      <vt:lpstr>Signs a child or adolescent may be struggling:</vt:lpstr>
      <vt:lpstr>Signs a child or adolescent may be struggling:</vt:lpstr>
      <vt:lpstr>Students Reaching Out </vt:lpstr>
      <vt:lpstr>Crisis Response Needed?</vt:lpstr>
      <vt:lpstr>School-Based Services</vt:lpstr>
      <vt:lpstr>  A School-Based BH Provider’s Experience: Meredith Gilliam, LMSW </vt:lpstr>
      <vt:lpstr>Expansion and Growth</vt:lpstr>
      <vt:lpstr>Expanding Services (Cont.)</vt:lpstr>
      <vt:lpstr>Ideas for Expanding SBBH Services in your Community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Ferguson</dc:creator>
  <cp:lastModifiedBy>Jamie Ferguson</cp:lastModifiedBy>
  <cp:revision>47</cp:revision>
  <dcterms:created xsi:type="dcterms:W3CDTF">2019-10-19T14:28:25Z</dcterms:created>
  <dcterms:modified xsi:type="dcterms:W3CDTF">2019-10-22T13:33:12Z</dcterms:modified>
</cp:coreProperties>
</file>